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6"/>
  </p:notesMasterIdLst>
  <p:sldIdLst>
    <p:sldId id="265" r:id="rId2"/>
    <p:sldId id="312" r:id="rId3"/>
    <p:sldId id="285" r:id="rId4"/>
    <p:sldId id="298" r:id="rId5"/>
    <p:sldId id="284" r:id="rId6"/>
    <p:sldId id="300" r:id="rId7"/>
    <p:sldId id="342" r:id="rId8"/>
    <p:sldId id="314" r:id="rId9"/>
    <p:sldId id="315" r:id="rId10"/>
    <p:sldId id="316" r:id="rId11"/>
    <p:sldId id="318" r:id="rId12"/>
    <p:sldId id="319" r:id="rId13"/>
    <p:sldId id="317" r:id="rId14"/>
    <p:sldId id="320" r:id="rId15"/>
    <p:sldId id="321" r:id="rId16"/>
    <p:sldId id="322" r:id="rId17"/>
    <p:sldId id="323" r:id="rId18"/>
    <p:sldId id="324" r:id="rId19"/>
    <p:sldId id="337" r:id="rId20"/>
    <p:sldId id="338" r:id="rId21"/>
    <p:sldId id="301" r:id="rId22"/>
    <p:sldId id="336" r:id="rId23"/>
    <p:sldId id="325" r:id="rId24"/>
    <p:sldId id="326" r:id="rId25"/>
    <p:sldId id="327" r:id="rId26"/>
    <p:sldId id="328" r:id="rId27"/>
    <p:sldId id="329" r:id="rId28"/>
    <p:sldId id="333" r:id="rId29"/>
    <p:sldId id="332" r:id="rId30"/>
    <p:sldId id="330" r:id="rId31"/>
    <p:sldId id="339" r:id="rId32"/>
    <p:sldId id="334" r:id="rId33"/>
    <p:sldId id="335" r:id="rId34"/>
    <p:sldId id="341" r:id="rId35"/>
    <p:sldId id="343" r:id="rId36"/>
    <p:sldId id="344" r:id="rId37"/>
    <p:sldId id="345" r:id="rId38"/>
    <p:sldId id="346" r:id="rId39"/>
    <p:sldId id="347" r:id="rId40"/>
    <p:sldId id="348" r:id="rId41"/>
    <p:sldId id="349" r:id="rId42"/>
    <p:sldId id="257" r:id="rId43"/>
    <p:sldId id="304" r:id="rId44"/>
    <p:sldId id="350"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6990"/>
    <a:srgbClr val="4472C4"/>
    <a:srgbClr val="9ACA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71" autoAdjust="0"/>
    <p:restoredTop sz="73140" autoAdjust="0"/>
  </p:normalViewPr>
  <p:slideViewPr>
    <p:cSldViewPr snapToGrid="0" snapToObjects="1">
      <p:cViewPr varScale="1">
        <p:scale>
          <a:sx n="74" d="100"/>
          <a:sy n="74" d="100"/>
        </p:scale>
        <p:origin x="198" y="72"/>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A46FF6-87D7-A24D-B2E5-2A8917FF1CF2}" type="datetimeFigureOut">
              <a:rPr lang="en-US" smtClean="0"/>
              <a:t>8/27/2019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16EA21-3425-D74C-BEA1-8D01A22772C7}" type="slidenum">
              <a:rPr lang="en-US" smtClean="0"/>
              <a:t>‹#›</a:t>
            </a:fld>
            <a:endParaRPr lang="en-US"/>
          </a:p>
        </p:txBody>
      </p:sp>
    </p:spTree>
    <p:extLst>
      <p:ext uri="{BB962C8B-B14F-4D97-AF65-F5344CB8AC3E}">
        <p14:creationId xmlns:p14="http://schemas.microsoft.com/office/powerpoint/2010/main" val="697031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docs.pkp.sfu.ca/learning-ojs/en/viewing_and_changing_your_profile.md"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1158875"/>
            <a:ext cx="5562600" cy="3128963"/>
          </a:xfrm>
        </p:spPr>
      </p:sp>
      <p:sp>
        <p:nvSpPr>
          <p:cNvPr id="3" name="Notes Placeholder 2"/>
          <p:cNvSpPr>
            <a:spLocks noGrp="1"/>
          </p:cNvSpPr>
          <p:nvPr>
            <p:ph type="body" idx="1"/>
          </p:nvPr>
        </p:nvSpPr>
        <p:spPr/>
        <p:txBody>
          <a:bodyPr/>
          <a:lstStyle/>
          <a:p>
            <a:r>
              <a:rPr lang="en-US" dirty="0" smtClean="0"/>
              <a:t>Welcome everyone – this is Kristi Park. We’ll get started in just a moment, but I’m going to begin recording our webinar now. Please stand by.</a:t>
            </a:r>
          </a:p>
          <a:p>
            <a:endParaRPr lang="en-US" dirty="0" smtClean="0"/>
          </a:p>
          <a:p>
            <a:r>
              <a:rPr lang="en-US" dirty="0" smtClean="0"/>
              <a:t>*****</a:t>
            </a:r>
          </a:p>
          <a:p>
            <a:endParaRPr lang="en-US" dirty="0" smtClean="0"/>
          </a:p>
          <a:p>
            <a:r>
              <a:rPr lang="en-US" dirty="0" smtClean="0"/>
              <a:t>Good morning and welcome </a:t>
            </a:r>
            <a:r>
              <a:rPr lang="en-US" dirty="0"/>
              <a:t>to </a:t>
            </a:r>
            <a:r>
              <a:rPr lang="en-US" dirty="0" smtClean="0"/>
              <a:t>this TDL webinar on Open Journal Systems version 3</a:t>
            </a:r>
            <a:r>
              <a:rPr lang="en-US" baseline="0" dirty="0" smtClean="0"/>
              <a:t>, during which we’ll provide an overview of new features and plans for upgrades of TDL-hosted journals.</a:t>
            </a:r>
          </a:p>
          <a:p>
            <a:endParaRPr lang="en-US" baseline="0" dirty="0" smtClean="0"/>
          </a:p>
          <a:p>
            <a:r>
              <a:rPr lang="en-US" baseline="0" dirty="0" smtClean="0"/>
              <a:t>My name is Kristi Park. I’m the Director of the Texas Digital Library and also serve as the service manager for our OJS hosting service.</a:t>
            </a:r>
          </a:p>
          <a:p>
            <a:endParaRPr lang="en-US" baseline="0" dirty="0" smtClean="0"/>
          </a:p>
          <a:p>
            <a:r>
              <a:rPr lang="en-US" baseline="0" dirty="0" smtClean="0"/>
              <a:t>TDL is ready to begin upgrading our hosted journals to the latest version of Open Journal Systems – it’s been a long time coming, and I know many of you have been anxious for this to happen. We’re excited to get this process started and believe it will be a great improvement for many of our journal teams.</a:t>
            </a:r>
          </a:p>
          <a:p>
            <a:endParaRPr lang="en-US" baseline="0" dirty="0" smtClean="0"/>
          </a:p>
          <a:p>
            <a:r>
              <a:rPr lang="en-US" baseline="0" dirty="0" smtClean="0"/>
              <a:t>Before we start, I have a couple of house-keeping notes.</a:t>
            </a:r>
          </a:p>
          <a:p>
            <a:endParaRPr lang="en-US" baseline="0" dirty="0" smtClean="0"/>
          </a:p>
          <a:p>
            <a:r>
              <a:rPr lang="en-US" baseline="0" dirty="0" smtClean="0"/>
              <a:t>If you have questions at any time during the presentation today, please feel free to enter those into the chat pod on the left side of the Adobe Connect screen. I’ll answer those as I find an appropriate moment, and we’ll have a Q&amp;A Session at the end for those I don’t get to. Lea </a:t>
            </a:r>
            <a:r>
              <a:rPr lang="en-US" baseline="0" dirty="0" err="1" smtClean="0"/>
              <a:t>DeForest</a:t>
            </a:r>
            <a:r>
              <a:rPr lang="en-US" baseline="0" dirty="0" smtClean="0"/>
              <a:t>, TDL’s Communications Strategist is monitoring the chat window and will help me catch all of those questions.</a:t>
            </a:r>
          </a:p>
          <a:p>
            <a:endParaRPr lang="en-US" baseline="0" dirty="0" smtClean="0"/>
          </a:p>
          <a:p>
            <a:r>
              <a:rPr lang="en-US" baseline="0" dirty="0" smtClean="0"/>
              <a:t>Additionally, we are recording this webinar and will post it on our </a:t>
            </a:r>
            <a:r>
              <a:rPr lang="en-US" baseline="0" dirty="0" err="1" smtClean="0"/>
              <a:t>youtube</a:t>
            </a:r>
            <a:r>
              <a:rPr lang="en-US" baseline="0" dirty="0" smtClean="0"/>
              <a:t> channel after it has been captioned. We’ll also share out the slides and notes with those who registered for the presentation.</a:t>
            </a:r>
          </a:p>
        </p:txBody>
      </p:sp>
      <p:sp>
        <p:nvSpPr>
          <p:cNvPr id="4" name="Slide Number Placeholder 3"/>
          <p:cNvSpPr>
            <a:spLocks noGrp="1"/>
          </p:cNvSpPr>
          <p:nvPr>
            <p:ph type="sldNum" sz="quarter" idx="10"/>
          </p:nvPr>
        </p:nvSpPr>
        <p:spPr/>
        <p:txBody>
          <a:bodyPr/>
          <a:lstStyle/>
          <a:p>
            <a:fld id="{8181831F-9938-4AC4-BDC7-12AB68ACFD3B}" type="slidenum">
              <a:rPr lang="en-US" smtClean="0"/>
              <a:t>1</a:t>
            </a:fld>
            <a:endParaRPr lang="en-US"/>
          </a:p>
        </p:txBody>
      </p:sp>
    </p:spTree>
    <p:extLst>
      <p:ext uri="{BB962C8B-B14F-4D97-AF65-F5344CB8AC3E}">
        <p14:creationId xmlns:p14="http://schemas.microsoft.com/office/powerpoint/2010/main" val="20948394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go through</a:t>
            </a:r>
            <a:r>
              <a:rPr lang="en-US" baseline="0" dirty="0" smtClean="0"/>
              <a:t> some of these specific features now, starting with the reader interface.</a:t>
            </a:r>
          </a:p>
          <a:p>
            <a:endParaRPr lang="en-US" dirty="0" smtClean="0"/>
          </a:p>
          <a:p>
            <a:r>
              <a:rPr lang="en-US" dirty="0" smtClean="0"/>
              <a:t>By </a:t>
            </a:r>
            <a:r>
              <a:rPr lang="en-US" dirty="0"/>
              <a:t>default, Open Journal Systems is installed with a very simple, functional user interface. This includes a top header, navigation bar, navigation blocks to the right, and a main content block in the middle of the page.</a:t>
            </a:r>
          </a:p>
          <a:p>
            <a:endParaRPr lang="en-US" dirty="0"/>
          </a:p>
        </p:txBody>
      </p:sp>
      <p:sp>
        <p:nvSpPr>
          <p:cNvPr id="4" name="Slide Number Placeholder 3"/>
          <p:cNvSpPr>
            <a:spLocks noGrp="1"/>
          </p:cNvSpPr>
          <p:nvPr>
            <p:ph type="sldNum" sz="quarter" idx="5"/>
          </p:nvPr>
        </p:nvSpPr>
        <p:spPr/>
        <p:txBody>
          <a:bodyPr/>
          <a:lstStyle/>
          <a:p>
            <a:fld id="{6516EA21-3425-D74C-BEA1-8D01A22772C7}" type="slidenum">
              <a:rPr lang="en-US" smtClean="0"/>
              <a:t>10</a:t>
            </a:fld>
            <a:endParaRPr lang="en-US"/>
          </a:p>
        </p:txBody>
      </p:sp>
    </p:spTree>
    <p:extLst>
      <p:ext uri="{BB962C8B-B14F-4D97-AF65-F5344CB8AC3E}">
        <p14:creationId xmlns:p14="http://schemas.microsoft.com/office/powerpoint/2010/main" val="42879166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You can see from the screenshot that the user functions now exist </a:t>
            </a:r>
            <a:r>
              <a:rPr lang="en-US" dirty="0" smtClean="0"/>
              <a:t>as part of </a:t>
            </a:r>
            <a:r>
              <a:rPr lang="en-US" dirty="0"/>
              <a:t>your profile menu at the top right of the </a:t>
            </a:r>
            <a:r>
              <a:rPr lang="en-US" dirty="0" smtClean="0"/>
              <a:t>screen – things</a:t>
            </a:r>
            <a:r>
              <a:rPr lang="en-US" baseline="0" dirty="0" smtClean="0"/>
              <a:t> like the </a:t>
            </a:r>
            <a:r>
              <a:rPr lang="en-US" baseline="0" dirty="0" err="1" smtClean="0"/>
              <a:t>Editoria</a:t>
            </a:r>
            <a:r>
              <a:rPr lang="en-US" baseline="0" dirty="0" smtClean="0"/>
              <a:t> Dashboard, profile info, etc</a:t>
            </a:r>
            <a:r>
              <a:rPr lang="en-US" dirty="0" smtClean="0"/>
              <a:t>. </a:t>
            </a:r>
            <a:r>
              <a:rPr lang="en-US" dirty="0"/>
              <a:t>This takes the managerial content in OJS 3.x away from general user view. </a:t>
            </a:r>
          </a:p>
        </p:txBody>
      </p:sp>
      <p:sp>
        <p:nvSpPr>
          <p:cNvPr id="4" name="Slide Number Placeholder 3"/>
          <p:cNvSpPr>
            <a:spLocks noGrp="1"/>
          </p:cNvSpPr>
          <p:nvPr>
            <p:ph type="sldNum" sz="quarter" idx="5"/>
          </p:nvPr>
        </p:nvSpPr>
        <p:spPr/>
        <p:txBody>
          <a:bodyPr/>
          <a:lstStyle/>
          <a:p>
            <a:fld id="{6516EA21-3425-D74C-BEA1-8D01A22772C7}" type="slidenum">
              <a:rPr lang="en-US" smtClean="0"/>
              <a:t>11</a:t>
            </a:fld>
            <a:endParaRPr lang="en-US"/>
          </a:p>
        </p:txBody>
      </p:sp>
    </p:spTree>
    <p:extLst>
      <p:ext uri="{BB962C8B-B14F-4D97-AF65-F5344CB8AC3E}">
        <p14:creationId xmlns:p14="http://schemas.microsoft.com/office/powerpoint/2010/main" val="26186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Side bar information is clearly broken out, as well as your top navigation bar </a:t>
            </a:r>
            <a:r>
              <a:rPr lang="en-US" dirty="0" smtClean="0"/>
              <a:t>has  </a:t>
            </a:r>
            <a:r>
              <a:rPr lang="en-US" dirty="0"/>
              <a:t>collapsible menus for the “About” </a:t>
            </a:r>
            <a:r>
              <a:rPr lang="en-US" dirty="0" smtClean="0"/>
              <a:t>functions</a:t>
            </a:r>
            <a:r>
              <a:rPr lang="en-US" baseline="0" dirty="0" smtClean="0"/>
              <a:t> like policy statements, submission instructions, and contact info. </a:t>
            </a:r>
          </a:p>
          <a:p>
            <a:endParaRPr lang="en-US" baseline="0" dirty="0" smtClean="0"/>
          </a:p>
          <a:p>
            <a:r>
              <a:rPr lang="en-US" baseline="0" dirty="0" smtClean="0"/>
              <a:t>Any custom navigation links will be included in this collapsible menu as well.</a:t>
            </a:r>
            <a:endParaRPr lang="en-US" dirty="0"/>
          </a:p>
        </p:txBody>
      </p:sp>
      <p:sp>
        <p:nvSpPr>
          <p:cNvPr id="4" name="Slide Number Placeholder 3"/>
          <p:cNvSpPr>
            <a:spLocks noGrp="1"/>
          </p:cNvSpPr>
          <p:nvPr>
            <p:ph type="sldNum" sz="quarter" idx="5"/>
          </p:nvPr>
        </p:nvSpPr>
        <p:spPr/>
        <p:txBody>
          <a:bodyPr/>
          <a:lstStyle/>
          <a:p>
            <a:fld id="{6516EA21-3425-D74C-BEA1-8D01A22772C7}" type="slidenum">
              <a:rPr lang="en-US" smtClean="0"/>
              <a:t>12</a:t>
            </a:fld>
            <a:endParaRPr lang="en-US"/>
          </a:p>
        </p:txBody>
      </p:sp>
    </p:spTree>
    <p:extLst>
      <p:ext uri="{BB962C8B-B14F-4D97-AF65-F5344CB8AC3E}">
        <p14:creationId xmlns:p14="http://schemas.microsoft.com/office/powerpoint/2010/main" val="18750210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you can see an page with a journal issue.</a:t>
            </a:r>
          </a:p>
          <a:p>
            <a:endParaRPr lang="en-US" dirty="0" smtClean="0"/>
          </a:p>
          <a:p>
            <a:r>
              <a:rPr lang="en-US" dirty="0" smtClean="0"/>
              <a:t>Like </a:t>
            </a:r>
            <a:r>
              <a:rPr lang="en-US" dirty="0"/>
              <a:t>OJS 2, each article has a linked title for viewing object metadata and abstracts, and galleys are now clearly labeled below the titles with clearer logos.</a:t>
            </a:r>
          </a:p>
        </p:txBody>
      </p:sp>
      <p:sp>
        <p:nvSpPr>
          <p:cNvPr id="4" name="Slide Number Placeholder 3"/>
          <p:cNvSpPr>
            <a:spLocks noGrp="1"/>
          </p:cNvSpPr>
          <p:nvPr>
            <p:ph type="sldNum" sz="quarter" idx="5"/>
          </p:nvPr>
        </p:nvSpPr>
        <p:spPr/>
        <p:txBody>
          <a:bodyPr/>
          <a:lstStyle/>
          <a:p>
            <a:fld id="{6516EA21-3425-D74C-BEA1-8D01A22772C7}" type="slidenum">
              <a:rPr lang="en-US" smtClean="0"/>
              <a:t>13</a:t>
            </a:fld>
            <a:endParaRPr lang="en-US"/>
          </a:p>
        </p:txBody>
      </p:sp>
    </p:spTree>
    <p:extLst>
      <p:ext uri="{BB962C8B-B14F-4D97-AF65-F5344CB8AC3E}">
        <p14:creationId xmlns:p14="http://schemas.microsoft.com/office/powerpoint/2010/main" val="13201779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ease registration for new users, </a:t>
            </a:r>
            <a:r>
              <a:rPr lang="en-US" sz="1200" kern="1200" dirty="0" smtClean="0">
                <a:solidFill>
                  <a:schemeClr val="tx1"/>
                </a:solidFill>
                <a:effectLst/>
                <a:latin typeface="+mn-lt"/>
                <a:ea typeface="+mn-ea"/>
                <a:cs typeface="+mn-cs"/>
              </a:rPr>
              <a:t>OJS</a:t>
            </a:r>
            <a:r>
              <a:rPr lang="en-US" sz="1200" kern="1200" baseline="0" dirty="0" smtClean="0">
                <a:solidFill>
                  <a:schemeClr val="tx1"/>
                </a:solidFill>
                <a:effectLst/>
                <a:latin typeface="+mn-lt"/>
                <a:ea typeface="+mn-ea"/>
                <a:cs typeface="+mn-cs"/>
              </a:rPr>
              <a:t> 3 has p</a:t>
            </a:r>
            <a:r>
              <a:rPr lang="en-US" sz="1200" kern="1200" dirty="0" smtClean="0">
                <a:solidFill>
                  <a:schemeClr val="tx1"/>
                </a:solidFill>
                <a:effectLst/>
                <a:latin typeface="+mn-lt"/>
                <a:ea typeface="+mn-ea"/>
                <a:cs typeface="+mn-cs"/>
              </a:rPr>
              <a:t>rioritized </a:t>
            </a:r>
            <a:r>
              <a:rPr lang="en-US" sz="1200" kern="1200" dirty="0">
                <a:solidFill>
                  <a:schemeClr val="tx1"/>
                </a:solidFill>
                <a:effectLst/>
                <a:latin typeface="+mn-lt"/>
                <a:ea typeface="+mn-ea"/>
                <a:cs typeface="+mn-cs"/>
              </a:rPr>
              <a:t>a small set of required fields on a single screen (e.g., name, affiliation, email, etc.), and allow the registration to proceed once those few are completed.</a:t>
            </a:r>
          </a:p>
        </p:txBody>
      </p:sp>
      <p:sp>
        <p:nvSpPr>
          <p:cNvPr id="4" name="Slide Number Placeholder 3"/>
          <p:cNvSpPr>
            <a:spLocks noGrp="1"/>
          </p:cNvSpPr>
          <p:nvPr>
            <p:ph type="sldNum" sz="quarter" idx="5"/>
          </p:nvPr>
        </p:nvSpPr>
        <p:spPr/>
        <p:txBody>
          <a:bodyPr/>
          <a:lstStyle/>
          <a:p>
            <a:fld id="{6516EA21-3425-D74C-BEA1-8D01A22772C7}" type="slidenum">
              <a:rPr lang="en-US" smtClean="0"/>
              <a:t>14</a:t>
            </a:fld>
            <a:endParaRPr lang="en-US"/>
          </a:p>
        </p:txBody>
      </p:sp>
    </p:spTree>
    <p:extLst>
      <p:ext uri="{BB962C8B-B14F-4D97-AF65-F5344CB8AC3E}">
        <p14:creationId xmlns:p14="http://schemas.microsoft.com/office/powerpoint/2010/main" val="40750204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We’ll move behind</a:t>
            </a:r>
            <a:r>
              <a:rPr lang="en-US" sz="1200" b="0" i="0" kern="1200" baseline="0" dirty="0" smtClean="0">
                <a:solidFill>
                  <a:schemeClr val="tx1"/>
                </a:solidFill>
                <a:effectLst/>
                <a:latin typeface="+mn-lt"/>
                <a:ea typeface="+mn-ea"/>
                <a:cs typeface="+mn-cs"/>
              </a:rPr>
              <a:t> the scenes now to look at the Editorial Interface</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dashboard</a:t>
            </a:r>
            <a:r>
              <a:rPr lang="en-US" sz="1200" b="0" i="0" kern="1200" dirty="0" smtClean="0">
                <a:solidFill>
                  <a:schemeClr val="tx1"/>
                </a:solidFill>
                <a:effectLst/>
                <a:latin typeface="+mn-lt"/>
                <a:ea typeface="+mn-ea"/>
                <a:cs typeface="+mn-cs"/>
              </a:rPr>
              <a:t>,</a:t>
            </a:r>
            <a:r>
              <a:rPr lang="en-US" sz="1200" b="0" i="0" kern="1200" baseline="0" dirty="0" smtClean="0">
                <a:solidFill>
                  <a:schemeClr val="tx1"/>
                </a:solidFill>
                <a:effectLst/>
                <a:latin typeface="+mn-lt"/>
                <a:ea typeface="+mn-ea"/>
                <a:cs typeface="+mn-cs"/>
              </a:rPr>
              <a:t> which</a:t>
            </a:r>
            <a:r>
              <a:rPr lang="en-US" sz="1200" b="0" i="0"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consists of the following elements</a:t>
            </a:r>
            <a:r>
              <a:rPr lang="en-US" sz="1200" b="0" i="0" kern="1200" dirty="0" smtClean="0">
                <a:solidFill>
                  <a:schemeClr val="tx1"/>
                </a:solidFill>
                <a:effectLst/>
                <a:latin typeface="+mn-lt"/>
                <a:ea typeface="+mn-ea"/>
                <a:cs typeface="+mn-cs"/>
              </a:rPr>
              <a:t>:</a:t>
            </a:r>
          </a:p>
          <a:p>
            <a:endParaRPr lang="en-US" sz="1200" b="0"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Top Navigation Bar</a:t>
            </a:r>
            <a:r>
              <a:rPr lang="en-US" sz="1200" b="0" i="0" kern="1200" dirty="0" smtClean="0">
                <a:solidFill>
                  <a:schemeClr val="tx1"/>
                </a:solidFill>
                <a:effectLst/>
                <a:latin typeface="+mn-lt"/>
                <a:ea typeface="+mn-ea"/>
                <a:cs typeface="+mn-cs"/>
              </a:rPr>
              <a:t>: To the left, you will find the name of the journal you are currently working with (e.g., OJS3 Demo Journal). </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Next to that are your Tasks (items needing immediate attention). To the right, you can switch languages if the journal is multilingual, view the reader interface, or click on your username to view </a:t>
            </a:r>
            <a:r>
              <a:rPr lang="en-US" sz="1200" b="0" i="0" u="none" strike="noStrike" kern="1200" dirty="0" smtClean="0">
                <a:solidFill>
                  <a:schemeClr val="tx1"/>
                </a:solidFill>
                <a:effectLst/>
                <a:latin typeface="+mn-lt"/>
                <a:ea typeface="+mn-ea"/>
                <a:cs typeface="+mn-cs"/>
                <a:hlinkClick r:id="rId3"/>
              </a:rPr>
              <a:t>your profile</a:t>
            </a:r>
            <a:r>
              <a:rPr lang="en-US" sz="1200" b="0" i="0" kern="1200" dirty="0" smtClean="0">
                <a:solidFill>
                  <a:schemeClr val="tx1"/>
                </a:solidFill>
                <a:effectLst/>
                <a:latin typeface="+mn-lt"/>
                <a:ea typeface="+mn-ea"/>
                <a:cs typeface="+mn-cs"/>
              </a:rPr>
              <a:t> or logout</a:t>
            </a:r>
            <a:r>
              <a:rPr lang="en-US" sz="1200" b="0" i="0" kern="1200" dirty="0" smtClean="0">
                <a:solidFill>
                  <a:schemeClr val="tx1"/>
                </a:solidFill>
                <a:effectLst/>
                <a:latin typeface="+mn-lt"/>
                <a:ea typeface="+mn-ea"/>
                <a:cs typeface="+mn-cs"/>
              </a:rPr>
              <a:t>.</a:t>
            </a:r>
          </a:p>
          <a:p>
            <a:endParaRPr lang="en-US" sz="1200" b="0"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Left Menu Panel</a:t>
            </a:r>
            <a:r>
              <a:rPr lang="en-US" sz="1200" b="0" i="0" kern="1200" dirty="0" smtClean="0">
                <a:solidFill>
                  <a:schemeClr val="tx1"/>
                </a:solidFill>
                <a:effectLst/>
                <a:latin typeface="+mn-lt"/>
                <a:ea typeface="+mn-ea"/>
                <a:cs typeface="+mn-cs"/>
              </a:rPr>
              <a:t>: These are the major sections of the dashboard, including the submissions, issue management, settings, user and role management, and tools. </a:t>
            </a:r>
            <a:endParaRPr lang="en-US" dirty="0"/>
          </a:p>
        </p:txBody>
      </p:sp>
      <p:sp>
        <p:nvSpPr>
          <p:cNvPr id="4" name="Slide Number Placeholder 3"/>
          <p:cNvSpPr>
            <a:spLocks noGrp="1"/>
          </p:cNvSpPr>
          <p:nvPr>
            <p:ph type="sldNum" sz="quarter" idx="10"/>
          </p:nvPr>
        </p:nvSpPr>
        <p:spPr/>
        <p:txBody>
          <a:bodyPr/>
          <a:lstStyle/>
          <a:p>
            <a:fld id="{6516EA21-3425-D74C-BEA1-8D01A22772C7}" type="slidenum">
              <a:rPr lang="en-US" smtClean="0"/>
              <a:t>15</a:t>
            </a:fld>
            <a:endParaRPr lang="en-US"/>
          </a:p>
        </p:txBody>
      </p:sp>
    </p:spTree>
    <p:extLst>
      <p:ext uri="{BB962C8B-B14F-4D97-AF65-F5344CB8AC3E}">
        <p14:creationId xmlns:p14="http://schemas.microsoft.com/office/powerpoint/2010/main" val="19924587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What appears here in the Left Menu panel is dependent</a:t>
            </a:r>
            <a:r>
              <a:rPr lang="en-US" sz="1200" b="0" i="0" kern="1200" baseline="0" dirty="0" smtClean="0">
                <a:solidFill>
                  <a:schemeClr val="tx1"/>
                </a:solidFill>
                <a:effectLst/>
                <a:latin typeface="+mn-lt"/>
                <a:ea typeface="+mn-ea"/>
                <a:cs typeface="+mn-cs"/>
              </a:rPr>
              <a:t> on what permissions you have. Users</a:t>
            </a:r>
            <a:r>
              <a:rPr lang="en-US" sz="1200" b="0" i="0" kern="1200" dirty="0" smtClean="0">
                <a:solidFill>
                  <a:schemeClr val="tx1"/>
                </a:solidFill>
                <a:effectLst/>
                <a:latin typeface="+mn-lt"/>
                <a:ea typeface="+mn-ea"/>
                <a:cs typeface="+mn-cs"/>
              </a:rPr>
              <a:t> with fewer permissions (e.g., Authors, Reviewers, Copyeditors, etc.) will see fewer links here.</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This</a:t>
            </a:r>
            <a:r>
              <a:rPr lang="en-US" sz="1200" b="0" i="0" kern="1200" baseline="0" dirty="0" smtClean="0">
                <a:solidFill>
                  <a:schemeClr val="tx1"/>
                </a:solidFill>
                <a:effectLst/>
                <a:latin typeface="+mn-lt"/>
                <a:ea typeface="+mn-ea"/>
                <a:cs typeface="+mn-cs"/>
              </a:rPr>
              <a:t> solves a</a:t>
            </a:r>
            <a:r>
              <a:rPr lang="en-US" sz="1200" b="0" i="0"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common annoyance with OJS </a:t>
            </a:r>
            <a:r>
              <a:rPr lang="en-US" sz="1200" b="0" i="0" kern="1200" dirty="0" smtClean="0">
                <a:solidFill>
                  <a:schemeClr val="tx1"/>
                </a:solidFill>
                <a:effectLst/>
                <a:latin typeface="+mn-lt"/>
                <a:ea typeface="+mn-ea"/>
                <a:cs typeface="+mn-cs"/>
              </a:rPr>
              <a:t>2, which </a:t>
            </a:r>
            <a:r>
              <a:rPr lang="en-US" sz="1200" b="0" i="0" kern="1200" dirty="0" smtClean="0">
                <a:solidFill>
                  <a:schemeClr val="tx1"/>
                </a:solidFill>
                <a:effectLst/>
                <a:latin typeface="+mn-lt"/>
                <a:ea typeface="+mn-ea"/>
                <a:cs typeface="+mn-cs"/>
              </a:rPr>
              <a:t>was the need to switch roles to do different tasks. </a:t>
            </a:r>
            <a:r>
              <a:rPr lang="en-US" sz="1200" b="0" i="0" kern="1200" dirty="0" smtClean="0">
                <a:solidFill>
                  <a:schemeClr val="tx1"/>
                </a:solidFill>
                <a:effectLst/>
                <a:latin typeface="+mn-lt"/>
                <a:ea typeface="+mn-ea"/>
                <a:cs typeface="+mn-cs"/>
              </a:rPr>
              <a:t>Maybe you can relate to this: if </a:t>
            </a:r>
            <a:r>
              <a:rPr lang="en-US" sz="1200" b="0" i="0" kern="1200" dirty="0" smtClean="0">
                <a:solidFill>
                  <a:schemeClr val="tx1"/>
                </a:solidFill>
                <a:effectLst/>
                <a:latin typeface="+mn-lt"/>
                <a:ea typeface="+mn-ea"/>
                <a:cs typeface="+mn-cs"/>
              </a:rPr>
              <a:t>you were a user enrolled as both a Journal Manager and an Editor, you had access to both the submissions as well as the journal settings. However, if you were in the middle of editing a submission, but realized you needed to tweak a setting on the web site, you needed to go to your user home page, select your role as Journal Manager, go to the Journal Manager home page, and then select the appropriate setting. In OJS 3, if you are logged in as a user with permission to access both the submissions and the journal settings, you no longer need to make that complicated switch. The settings are simply available in the left sidebar.</a:t>
            </a:r>
            <a:endParaRPr lang="en-US" dirty="0"/>
          </a:p>
        </p:txBody>
      </p:sp>
      <p:sp>
        <p:nvSpPr>
          <p:cNvPr id="4" name="Slide Number Placeholder 3"/>
          <p:cNvSpPr>
            <a:spLocks noGrp="1"/>
          </p:cNvSpPr>
          <p:nvPr>
            <p:ph type="sldNum" sz="quarter" idx="10"/>
          </p:nvPr>
        </p:nvSpPr>
        <p:spPr/>
        <p:txBody>
          <a:bodyPr/>
          <a:lstStyle/>
          <a:p>
            <a:fld id="{6516EA21-3425-D74C-BEA1-8D01A22772C7}" type="slidenum">
              <a:rPr lang="en-US" smtClean="0"/>
              <a:t>16</a:t>
            </a:fld>
            <a:endParaRPr lang="en-US"/>
          </a:p>
        </p:txBody>
      </p:sp>
    </p:spTree>
    <p:extLst>
      <p:ext uri="{BB962C8B-B14F-4D97-AF65-F5344CB8AC3E}">
        <p14:creationId xmlns:p14="http://schemas.microsoft.com/office/powerpoint/2010/main" val="12962130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you move over each menu item in the Left Menu</a:t>
            </a:r>
            <a:r>
              <a:rPr lang="en-US" baseline="0" dirty="0" smtClean="0"/>
              <a:t> Bar, submenus will expand.</a:t>
            </a:r>
          </a:p>
          <a:p>
            <a:endParaRPr lang="en-US" baseline="0" dirty="0" smtClean="0"/>
          </a:p>
          <a:p>
            <a:r>
              <a:rPr lang="en-US" baseline="0" dirty="0" smtClean="0"/>
              <a:t>I think you will find that most items are where you’d expect them to be, based on your experience of OJS 2. </a:t>
            </a:r>
          </a:p>
          <a:p>
            <a:endParaRPr lang="en-US" baseline="0" dirty="0" smtClean="0"/>
          </a:p>
          <a:p>
            <a:r>
              <a:rPr lang="en-US" baseline="0" dirty="0" smtClean="0"/>
              <a:t>But some things are moved around. There’s no “Journal Setup” section, for instance, like there is in OJS 2. Instead those settings are spread out throughout these other menu sections, and you may have to dig a bit for them.</a:t>
            </a:r>
            <a:endParaRPr lang="en-US" dirty="0"/>
          </a:p>
        </p:txBody>
      </p:sp>
      <p:sp>
        <p:nvSpPr>
          <p:cNvPr id="4" name="Slide Number Placeholder 3"/>
          <p:cNvSpPr>
            <a:spLocks noGrp="1"/>
          </p:cNvSpPr>
          <p:nvPr>
            <p:ph type="sldNum" sz="quarter" idx="10"/>
          </p:nvPr>
        </p:nvSpPr>
        <p:spPr/>
        <p:txBody>
          <a:bodyPr/>
          <a:lstStyle/>
          <a:p>
            <a:fld id="{6516EA21-3425-D74C-BEA1-8D01A22772C7}" type="slidenum">
              <a:rPr lang="en-US" smtClean="0"/>
              <a:t>17</a:t>
            </a:fld>
            <a:endParaRPr lang="en-US"/>
          </a:p>
        </p:txBody>
      </p:sp>
    </p:spTree>
    <p:extLst>
      <p:ext uri="{BB962C8B-B14F-4D97-AF65-F5344CB8AC3E}">
        <p14:creationId xmlns:p14="http://schemas.microsoft.com/office/powerpoint/2010/main" val="2902612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of those “Journal Setup” tasks are in the “Settings” Section of the Dashboard – this is where you set the journal name, ISBN number, </a:t>
            </a:r>
            <a:r>
              <a:rPr lang="en-US" dirty="0" err="1" smtClean="0"/>
              <a:t>etc</a:t>
            </a:r>
            <a:r>
              <a:rPr lang="en-US" dirty="0" smtClean="0"/>
              <a:t> (under Journal</a:t>
            </a:r>
            <a:r>
              <a:rPr lang="en-US" baseline="0" dirty="0" smtClean="0"/>
              <a:t> Settings) and where all the theming settings are (Under website settings).</a:t>
            </a:r>
          </a:p>
          <a:p>
            <a:endParaRPr lang="en-US" baseline="0" dirty="0" smtClean="0"/>
          </a:p>
          <a:p>
            <a:r>
              <a:rPr lang="en-US" baseline="0" dirty="0" smtClean="0"/>
              <a:t>If you are looking for plugins, the plugins are in this part of the interface as well.</a:t>
            </a:r>
            <a:endParaRPr lang="en-US" dirty="0"/>
          </a:p>
        </p:txBody>
      </p:sp>
      <p:sp>
        <p:nvSpPr>
          <p:cNvPr id="4" name="Slide Number Placeholder 3"/>
          <p:cNvSpPr>
            <a:spLocks noGrp="1"/>
          </p:cNvSpPr>
          <p:nvPr>
            <p:ph type="sldNum" sz="quarter" idx="10"/>
          </p:nvPr>
        </p:nvSpPr>
        <p:spPr/>
        <p:txBody>
          <a:bodyPr/>
          <a:lstStyle/>
          <a:p>
            <a:fld id="{6516EA21-3425-D74C-BEA1-8D01A22772C7}" type="slidenum">
              <a:rPr lang="en-US" smtClean="0"/>
              <a:t>18</a:t>
            </a:fld>
            <a:endParaRPr lang="en-US"/>
          </a:p>
        </p:txBody>
      </p:sp>
    </p:spTree>
    <p:extLst>
      <p:ext uri="{BB962C8B-B14F-4D97-AF65-F5344CB8AC3E}">
        <p14:creationId xmlns:p14="http://schemas.microsoft.com/office/powerpoint/2010/main" val="30073801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a number</a:t>
            </a:r>
            <a:r>
              <a:rPr lang="en-US" baseline="0" dirty="0" smtClean="0"/>
              <a:t> of things to explore in the journal settings, and I don’t have time to mention them all, but I do want to highlight some changes to the Copyright and licensing options.</a:t>
            </a:r>
          </a:p>
          <a:p>
            <a:endParaRPr lang="en-US" baseline="0" dirty="0" smtClean="0"/>
          </a:p>
          <a:p>
            <a:r>
              <a:rPr lang="en-US" baseline="0" dirty="0" smtClean="0"/>
              <a:t>Your Copyright Notice – which you had in OJS 2 – is now in a new section of Settings called “Distribution” settings.</a:t>
            </a:r>
          </a:p>
          <a:p>
            <a:endParaRPr lang="en-US" baseline="0" dirty="0" smtClean="0"/>
          </a:p>
          <a:p>
            <a:r>
              <a:rPr lang="en-US" baseline="0" dirty="0" smtClean="0"/>
              <a:t>But, </a:t>
            </a:r>
            <a:r>
              <a:rPr lang="en-US" dirty="0" smtClean="0"/>
              <a:t>In addition to allowing you to publish a Copyright notice, OJS 3 allows you to </a:t>
            </a:r>
          </a:p>
          <a:p>
            <a:pPr marL="285750" indent="-285750">
              <a:buFont typeface="Arial" panose="020B0604020202020204" pitchFamily="34" charset="0"/>
              <a:buChar char="•"/>
            </a:pPr>
            <a:r>
              <a:rPr lang="en-US" dirty="0" smtClean="0"/>
              <a:t>communicate an Author Self-Archiving Policy, </a:t>
            </a:r>
          </a:p>
          <a:p>
            <a:pPr marL="285750" indent="-285750">
              <a:buFont typeface="Arial" panose="020B0604020202020204" pitchFamily="34" charset="0"/>
              <a:buChar char="•"/>
            </a:pPr>
            <a:r>
              <a:rPr lang="en-US" dirty="0" smtClean="0"/>
              <a:t>designate the article’s copyright holder, and…</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516EA21-3425-D74C-BEA1-8D01A22772C7}" type="slidenum">
              <a:rPr lang="en-US" smtClean="0"/>
              <a:t>19</a:t>
            </a:fld>
            <a:endParaRPr lang="en-US"/>
          </a:p>
        </p:txBody>
      </p:sp>
    </p:spTree>
    <p:extLst>
      <p:ext uri="{BB962C8B-B14F-4D97-AF65-F5344CB8AC3E}">
        <p14:creationId xmlns:p14="http://schemas.microsoft.com/office/powerpoint/2010/main" val="3786948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have a lot of ground to cover today, so I will start with a VERY brief overview of Texas Digital Library and our OJS hosting service, for those of you not familiar with us.</a:t>
            </a:r>
          </a:p>
          <a:p>
            <a:endParaRPr lang="en-US" baseline="0" dirty="0" smtClean="0"/>
          </a:p>
          <a:p>
            <a:r>
              <a:rPr lang="en-US" baseline="0" dirty="0" smtClean="0"/>
              <a:t>Then we will head into an overview of some – not ALL – of the new features coming with OJS version 3.</a:t>
            </a:r>
          </a:p>
          <a:p>
            <a:endParaRPr lang="en-US" baseline="0" dirty="0" smtClean="0"/>
          </a:p>
          <a:p>
            <a:r>
              <a:rPr lang="en-US" baseline="0" dirty="0" smtClean="0"/>
              <a:t>Next I’ll spend some time going over the upgrade process for TDL-hosted journals, so that you know what to expect.</a:t>
            </a:r>
          </a:p>
          <a:p>
            <a:endParaRPr lang="en-US" baseline="0" dirty="0" smtClean="0"/>
          </a:p>
          <a:p>
            <a:r>
              <a:rPr lang="en-US" baseline="0" dirty="0" smtClean="0"/>
              <a:t>And finally I’ll share some links to resources we have available for you to continue learning and exploring as you prepare for this upgrade.</a:t>
            </a:r>
          </a:p>
          <a:p>
            <a:endParaRPr lang="en-US" baseline="0" dirty="0" smtClean="0"/>
          </a:p>
          <a:p>
            <a:r>
              <a:rPr lang="en-US" baseline="0" dirty="0" smtClean="0"/>
              <a:t>We’ll hopefully have some time for Q&amp;A at the end.</a:t>
            </a:r>
            <a:endParaRPr lang="en-US" dirty="0"/>
          </a:p>
        </p:txBody>
      </p:sp>
      <p:sp>
        <p:nvSpPr>
          <p:cNvPr id="4" name="Slide Number Placeholder 3"/>
          <p:cNvSpPr>
            <a:spLocks noGrp="1"/>
          </p:cNvSpPr>
          <p:nvPr>
            <p:ph type="sldNum" sz="quarter" idx="10"/>
          </p:nvPr>
        </p:nvSpPr>
        <p:spPr/>
        <p:txBody>
          <a:bodyPr/>
          <a:lstStyle/>
          <a:p>
            <a:fld id="{6516EA21-3425-D74C-BEA1-8D01A22772C7}" type="slidenum">
              <a:rPr lang="en-US" smtClean="0"/>
              <a:t>2</a:t>
            </a:fld>
            <a:endParaRPr lang="en-US"/>
          </a:p>
        </p:txBody>
      </p:sp>
    </p:spTree>
    <p:extLst>
      <p:ext uri="{BB962C8B-B14F-4D97-AF65-F5344CB8AC3E}">
        <p14:creationId xmlns:p14="http://schemas.microsoft.com/office/powerpoint/2010/main" val="9418020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smtClean="0"/>
              <a:t>designate the article’s copyright holder (whether that is the author, the</a:t>
            </a:r>
            <a:r>
              <a:rPr lang="en-US" baseline="0" dirty="0" smtClean="0"/>
              <a:t> journal, or somebody else), and</a:t>
            </a:r>
            <a:endParaRPr lang="en-US" dirty="0" smtClean="0"/>
          </a:p>
          <a:p>
            <a:pPr marL="285750" indent="-285750">
              <a:buFont typeface="Arial" panose="020B0604020202020204" pitchFamily="34" charset="0"/>
              <a:buChar char="•"/>
            </a:pPr>
            <a:r>
              <a:rPr lang="en-US" dirty="0" smtClean="0"/>
              <a:t>assign a Creative Commons license to published articles</a:t>
            </a:r>
          </a:p>
          <a:p>
            <a:endParaRPr lang="en-US" dirty="0"/>
          </a:p>
        </p:txBody>
      </p:sp>
      <p:sp>
        <p:nvSpPr>
          <p:cNvPr id="4" name="Slide Number Placeholder 3"/>
          <p:cNvSpPr>
            <a:spLocks noGrp="1"/>
          </p:cNvSpPr>
          <p:nvPr>
            <p:ph type="sldNum" sz="quarter" idx="10"/>
          </p:nvPr>
        </p:nvSpPr>
        <p:spPr/>
        <p:txBody>
          <a:bodyPr/>
          <a:lstStyle/>
          <a:p>
            <a:fld id="{6516EA21-3425-D74C-BEA1-8D01A22772C7}" type="slidenum">
              <a:rPr lang="en-US" smtClean="0"/>
              <a:t>20</a:t>
            </a:fld>
            <a:endParaRPr lang="en-US"/>
          </a:p>
        </p:txBody>
      </p:sp>
    </p:spTree>
    <p:extLst>
      <p:ext uri="{BB962C8B-B14F-4D97-AF65-F5344CB8AC3E}">
        <p14:creationId xmlns:p14="http://schemas.microsoft.com/office/powerpoint/2010/main" val="26182369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solidFill>
                  <a:schemeClr val="tx1"/>
                </a:solidFill>
              </a:rPr>
              <a:t>You can see how</a:t>
            </a:r>
            <a:r>
              <a:rPr lang="en-US" b="0" baseline="0" dirty="0" smtClean="0">
                <a:solidFill>
                  <a:schemeClr val="tx1"/>
                </a:solidFill>
              </a:rPr>
              <a:t> this copyright information looks when attached to any published article in the journal by scrolling down to the bottom of the journal article landing page….</a:t>
            </a:r>
            <a:endParaRPr lang="en-US" b="0" dirty="0">
              <a:solidFill>
                <a:schemeClr val="tx1"/>
              </a:solidFill>
            </a:endParaRPr>
          </a:p>
        </p:txBody>
      </p:sp>
      <p:sp>
        <p:nvSpPr>
          <p:cNvPr id="4" name="Slide Number Placeholder 3"/>
          <p:cNvSpPr>
            <a:spLocks noGrp="1"/>
          </p:cNvSpPr>
          <p:nvPr>
            <p:ph type="sldNum" sz="quarter" idx="10"/>
          </p:nvPr>
        </p:nvSpPr>
        <p:spPr/>
        <p:txBody>
          <a:bodyPr/>
          <a:lstStyle/>
          <a:p>
            <a:fld id="{6516EA21-3425-D74C-BEA1-8D01A22772C7}" type="slidenum">
              <a:rPr lang="en-US" smtClean="0"/>
              <a:t>21</a:t>
            </a:fld>
            <a:endParaRPr lang="en-US"/>
          </a:p>
        </p:txBody>
      </p:sp>
    </p:spTree>
    <p:extLst>
      <p:ext uri="{BB962C8B-B14F-4D97-AF65-F5344CB8AC3E}">
        <p14:creationId xmlns:p14="http://schemas.microsoft.com/office/powerpoint/2010/main" val="24189850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Where you see the copyright notice</a:t>
            </a:r>
            <a:r>
              <a:rPr lang="en-US" baseline="0" dirty="0" smtClean="0"/>
              <a:t> and the CC license nicely displayed.</a:t>
            </a:r>
            <a:endParaRPr lang="en-US" dirty="0"/>
          </a:p>
        </p:txBody>
      </p:sp>
      <p:sp>
        <p:nvSpPr>
          <p:cNvPr id="4" name="Slide Number Placeholder 3"/>
          <p:cNvSpPr>
            <a:spLocks noGrp="1"/>
          </p:cNvSpPr>
          <p:nvPr>
            <p:ph type="sldNum" sz="quarter" idx="10"/>
          </p:nvPr>
        </p:nvSpPr>
        <p:spPr/>
        <p:txBody>
          <a:bodyPr/>
          <a:lstStyle/>
          <a:p>
            <a:fld id="{6516EA21-3425-D74C-BEA1-8D01A22772C7}" type="slidenum">
              <a:rPr lang="en-US" smtClean="0"/>
              <a:t>22</a:t>
            </a:fld>
            <a:endParaRPr lang="en-US"/>
          </a:p>
        </p:txBody>
      </p:sp>
    </p:spTree>
    <p:extLst>
      <p:ext uri="{BB962C8B-B14F-4D97-AF65-F5344CB8AC3E}">
        <p14:creationId xmlns:p14="http://schemas.microsoft.com/office/powerpoint/2010/main" val="19969587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 now we’ll talk </a:t>
            </a:r>
            <a:r>
              <a:rPr lang="en-US" dirty="0" smtClean="0"/>
              <a:t>about some new features</a:t>
            </a:r>
            <a:r>
              <a:rPr lang="en-US" baseline="0" dirty="0" smtClean="0"/>
              <a:t> </a:t>
            </a:r>
            <a:r>
              <a:rPr lang="en-US" baseline="0" dirty="0" smtClean="0"/>
              <a:t>related to editorial workflow.</a:t>
            </a:r>
            <a:r>
              <a:rPr lang="en-US" baseline="0" dirty="0" smtClean="0"/>
              <a:t>	</a:t>
            </a:r>
            <a:endParaRPr lang="en-US" dirty="0" smtClean="0"/>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To help track the communications that are a critical part of a submission’s workflow, OJS 3 has a new internal discussion feature for each editorial stage (Submission, Review, Copyediting, Production). Discussions work much like an online forum — a user creates a discussion topic, invites others to participate, and sends a message (including with attachments</a:t>
            </a:r>
            <a:r>
              <a:rPr lang="en-US" sz="1200" b="0" i="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6516EA21-3425-D74C-BEA1-8D01A22772C7}" type="slidenum">
              <a:rPr lang="en-US" smtClean="0"/>
              <a:t>23</a:t>
            </a:fld>
            <a:endParaRPr lang="en-US"/>
          </a:p>
        </p:txBody>
      </p:sp>
    </p:spTree>
    <p:extLst>
      <p:ext uri="{BB962C8B-B14F-4D97-AF65-F5344CB8AC3E}">
        <p14:creationId xmlns:p14="http://schemas.microsoft.com/office/powerpoint/2010/main" val="10837910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OJS 3 also provides more flexible</a:t>
            </a:r>
            <a:r>
              <a:rPr lang="en-US" sz="1200" b="0" i="0" kern="1200" baseline="0" dirty="0" smtClean="0">
                <a:solidFill>
                  <a:schemeClr val="tx1"/>
                </a:solidFill>
                <a:effectLst/>
                <a:latin typeface="+mn-lt"/>
                <a:ea typeface="+mn-ea"/>
                <a:cs typeface="+mn-cs"/>
              </a:rPr>
              <a:t> workflow options.</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The Editorial Workflow </a:t>
            </a:r>
            <a:r>
              <a:rPr lang="en-US" sz="1200" b="0" i="0" kern="1200" dirty="0" smtClean="0">
                <a:solidFill>
                  <a:schemeClr val="tx1"/>
                </a:solidFill>
                <a:effectLst/>
                <a:latin typeface="+mn-lt"/>
                <a:ea typeface="+mn-ea"/>
                <a:cs typeface="+mn-cs"/>
              </a:rPr>
              <a:t>consists of 4 editorial stages: Submission, where new submissions are dealt with (rejected, assigned to section editors, etc.); Review, where peer review and author revisions take place; Copyediting, where the reviewed and revised files are sent for copyediting; and Production, where the final, copyedited version is converted into publishable formats (PDF, HTML, etc.), proofread, and scheduled for publication. This is a little different from OJS 2, which had copyediting, proofreading and galley</a:t>
            </a:r>
            <a:r>
              <a:rPr lang="en-US" sz="1200" b="0" i="0" kern="1200" baseline="0" dirty="0" smtClean="0">
                <a:solidFill>
                  <a:schemeClr val="tx1"/>
                </a:solidFill>
                <a:effectLst/>
                <a:latin typeface="+mn-lt"/>
                <a:ea typeface="+mn-ea"/>
                <a:cs typeface="+mn-cs"/>
              </a:rPr>
              <a:t> creation all in the same step.</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To increase editorial flexibility, you can easily move a submission from one stage to another without completing any of the possible tasks on that stage. From the submission</a:t>
            </a:r>
            <a:r>
              <a:rPr lang="en-US" sz="1200" b="0" i="0" kern="1200" baseline="0" dirty="0" smtClean="0">
                <a:solidFill>
                  <a:schemeClr val="tx1"/>
                </a:solidFill>
                <a:effectLst/>
                <a:latin typeface="+mn-lt"/>
                <a:ea typeface="+mn-ea"/>
                <a:cs typeface="+mn-cs"/>
              </a:rPr>
              <a:t> stage, as you can see here, you can send this submission to Review, or you skip it entirely by accepting the submission and skipping review, or declining the submission.</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516EA21-3425-D74C-BEA1-8D01A22772C7}" type="slidenum">
              <a:rPr lang="en-US" smtClean="0"/>
              <a:t>24</a:t>
            </a:fld>
            <a:endParaRPr lang="en-US"/>
          </a:p>
        </p:txBody>
      </p:sp>
    </p:spTree>
    <p:extLst>
      <p:ext uri="{BB962C8B-B14F-4D97-AF65-F5344CB8AC3E}">
        <p14:creationId xmlns:p14="http://schemas.microsoft.com/office/powerpoint/2010/main" val="960114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true at every stage. Here</a:t>
            </a:r>
            <a:r>
              <a:rPr lang="en-US" baseline="0" dirty="0" smtClean="0"/>
              <a:t> in the copyediting stage, as you can see, you can skip it and send the submission directly to Production.</a:t>
            </a:r>
            <a:endParaRPr lang="en-US" dirty="0"/>
          </a:p>
        </p:txBody>
      </p:sp>
      <p:sp>
        <p:nvSpPr>
          <p:cNvPr id="4" name="Slide Number Placeholder 3"/>
          <p:cNvSpPr>
            <a:spLocks noGrp="1"/>
          </p:cNvSpPr>
          <p:nvPr>
            <p:ph type="sldNum" sz="quarter" idx="10"/>
          </p:nvPr>
        </p:nvSpPr>
        <p:spPr/>
        <p:txBody>
          <a:bodyPr/>
          <a:lstStyle/>
          <a:p>
            <a:fld id="{6516EA21-3425-D74C-BEA1-8D01A22772C7}" type="slidenum">
              <a:rPr lang="en-US" smtClean="0"/>
              <a:t>25</a:t>
            </a:fld>
            <a:endParaRPr lang="en-US"/>
          </a:p>
        </p:txBody>
      </p:sp>
    </p:spTree>
    <p:extLst>
      <p:ext uri="{BB962C8B-B14F-4D97-AF65-F5344CB8AC3E}">
        <p14:creationId xmlns:p14="http://schemas.microsoft.com/office/powerpoint/2010/main" val="40548560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In addition to making the workflow more flexible, you can now easily change the names of existing roles. </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This screen shot shoes the Users and Roles section of the Dashboard. It lists all the roles in the journal and lets you </a:t>
            </a:r>
            <a:r>
              <a:rPr lang="en-US" sz="1200" b="0" i="0" kern="1200" dirty="0" err="1" smtClean="0">
                <a:solidFill>
                  <a:schemeClr val="tx1"/>
                </a:solidFill>
                <a:effectLst/>
                <a:latin typeface="+mn-lt"/>
                <a:ea typeface="+mn-ea"/>
                <a:cs typeface="+mn-cs"/>
              </a:rPr>
              <a:t>custmoize</a:t>
            </a:r>
            <a:r>
              <a:rPr lang="en-US" sz="1200" b="0" i="0" kern="1200" dirty="0" smtClean="0">
                <a:solidFill>
                  <a:schemeClr val="tx1"/>
                </a:solidFill>
                <a:effectLst/>
                <a:latin typeface="+mn-lt"/>
                <a:ea typeface="+mn-ea"/>
                <a:cs typeface="+mn-cs"/>
              </a:rPr>
              <a:t> permission</a:t>
            </a:r>
            <a:r>
              <a:rPr lang="en-US" sz="1200" b="0" i="0" kern="1200" baseline="0" dirty="0" smtClean="0">
                <a:solidFill>
                  <a:schemeClr val="tx1"/>
                </a:solidFill>
                <a:effectLst/>
                <a:latin typeface="+mn-lt"/>
                <a:ea typeface="+mn-ea"/>
                <a:cs typeface="+mn-cs"/>
              </a:rPr>
              <a:t> level for each role by checking or unchecking the boxes under different parts of the editorial process.</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You can also change the names of these roles. </a:t>
            </a:r>
            <a:r>
              <a:rPr lang="en-US" sz="1200" b="0" i="0" kern="1200" dirty="0" smtClean="0">
                <a:solidFill>
                  <a:schemeClr val="tx1"/>
                </a:solidFill>
                <a:effectLst/>
                <a:latin typeface="+mn-lt"/>
                <a:ea typeface="+mn-ea"/>
                <a:cs typeface="+mn-cs"/>
              </a:rPr>
              <a:t>If </a:t>
            </a:r>
            <a:r>
              <a:rPr lang="en-US" sz="1200" b="0" i="0" kern="1200" dirty="0" smtClean="0">
                <a:solidFill>
                  <a:schemeClr val="tx1"/>
                </a:solidFill>
                <a:effectLst/>
                <a:latin typeface="+mn-lt"/>
                <a:ea typeface="+mn-ea"/>
                <a:cs typeface="+mn-cs"/>
              </a:rPr>
              <a:t>you’d rather have Production Managers rather than Journal Managers, you can simply rename that </a:t>
            </a:r>
            <a:r>
              <a:rPr lang="en-US" sz="1200" b="0" i="0" kern="1200" dirty="0" smtClean="0">
                <a:solidFill>
                  <a:schemeClr val="tx1"/>
                </a:solidFill>
                <a:effectLst/>
                <a:latin typeface="+mn-lt"/>
                <a:ea typeface="+mn-ea"/>
                <a:cs typeface="+mn-cs"/>
              </a:rPr>
              <a:t>role</a:t>
            </a:r>
            <a:r>
              <a:rPr lang="en-US" sz="1200" b="0" i="0" kern="1200" baseline="0" dirty="0" smtClean="0">
                <a:solidFill>
                  <a:schemeClr val="tx1"/>
                </a:solidFill>
                <a:effectLst/>
                <a:latin typeface="+mn-lt"/>
                <a:ea typeface="+mn-ea"/>
                <a:cs typeface="+mn-cs"/>
              </a:rPr>
              <a:t> by clicking “edit” under the role name.</a:t>
            </a: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516EA21-3425-D74C-BEA1-8D01A22772C7}" type="slidenum">
              <a:rPr lang="en-US" smtClean="0"/>
              <a:t>26</a:t>
            </a:fld>
            <a:endParaRPr lang="en-US"/>
          </a:p>
        </p:txBody>
      </p:sp>
    </p:spTree>
    <p:extLst>
      <p:ext uri="{BB962C8B-B14F-4D97-AF65-F5344CB8AC3E}">
        <p14:creationId xmlns:p14="http://schemas.microsoft.com/office/powerpoint/2010/main" val="1692593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Additionally, if you want to create a new role, you can do that too. OJS 3 let’s you make up any role you wish, and associate it with any (or all) stages of the workflow.</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516EA21-3425-D74C-BEA1-8D01A22772C7}" type="slidenum">
              <a:rPr lang="en-US" smtClean="0"/>
              <a:t>27</a:t>
            </a:fld>
            <a:endParaRPr lang="en-US"/>
          </a:p>
        </p:txBody>
      </p:sp>
    </p:spTree>
    <p:extLst>
      <p:ext uri="{BB962C8B-B14F-4D97-AF65-F5344CB8AC3E}">
        <p14:creationId xmlns:p14="http://schemas.microsoft.com/office/powerpoint/2010/main" val="34933546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Your OJS 3 journal will come with two themes installed</a:t>
            </a:r>
            <a:r>
              <a:rPr lang="en-US" sz="1200" b="0" i="0" kern="1200" baseline="0" dirty="0" smtClean="0">
                <a:solidFill>
                  <a:schemeClr val="tx1"/>
                </a:solidFill>
                <a:effectLst/>
                <a:latin typeface="+mn-lt"/>
                <a:ea typeface="+mn-ea"/>
                <a:cs typeface="+mn-cs"/>
              </a:rPr>
              <a:t> – the Default theme and the Classic Theme, shown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Default </a:t>
            </a:r>
            <a:r>
              <a:rPr lang="en-US" sz="1200" b="0" i="0" kern="1200" dirty="0" smtClean="0">
                <a:solidFill>
                  <a:schemeClr val="tx1"/>
                </a:solidFill>
                <a:effectLst/>
                <a:latin typeface="+mn-lt"/>
                <a:ea typeface="+mn-ea"/>
                <a:cs typeface="+mn-cs"/>
              </a:rPr>
              <a:t>theme in OJS 3 allows you to quickly select alternative font combinations and header </a:t>
            </a:r>
            <a:r>
              <a:rPr lang="en-US" sz="1200" b="0" i="0" kern="1200" dirty="0" smtClean="0">
                <a:solidFill>
                  <a:schemeClr val="tx1"/>
                </a:solidFill>
                <a:effectLst/>
                <a:latin typeface="+mn-lt"/>
                <a:ea typeface="+mn-ea"/>
                <a:cs typeface="+mn-cs"/>
              </a:rPr>
              <a:t>color </a:t>
            </a:r>
            <a:r>
              <a:rPr lang="en-US" sz="1200" b="0" i="0" kern="1200" dirty="0" smtClean="0">
                <a:solidFill>
                  <a:schemeClr val="tx1"/>
                </a:solidFill>
                <a:effectLst/>
                <a:latin typeface="+mn-lt"/>
                <a:ea typeface="+mn-ea"/>
                <a:cs typeface="+mn-cs"/>
              </a:rPr>
              <a:t>choices,</a:t>
            </a:r>
            <a:r>
              <a:rPr lang="en-US" sz="1200" b="0" i="0" kern="1200" baseline="0" dirty="0" smtClean="0">
                <a:solidFill>
                  <a:schemeClr val="tx1"/>
                </a:solidFill>
                <a:effectLst/>
                <a:latin typeface="+mn-lt"/>
                <a:ea typeface="+mn-ea"/>
                <a:cs typeface="+mn-cs"/>
              </a:rPr>
              <a:t> as well as upload a header logo or a homepage image</a:t>
            </a:r>
            <a:r>
              <a:rPr lang="en-US" sz="1200" b="0" i="0" kern="1200" baseline="0" dirty="0" smtClean="0">
                <a:solidFill>
                  <a:schemeClr val="tx1"/>
                </a:solidFill>
                <a:effectLst/>
                <a:latin typeface="+mn-lt"/>
                <a:ea typeface="+mn-ea"/>
                <a:cs typeface="+mn-cs"/>
              </a:rPr>
              <a:t>. The same ability to create custom sidebar blocks, custom navigation links in the main </a:t>
            </a:r>
            <a:r>
              <a:rPr lang="en-US" sz="1200" b="0" i="0" kern="1200" baseline="0" dirty="0" err="1" smtClean="0">
                <a:solidFill>
                  <a:schemeClr val="tx1"/>
                </a:solidFill>
                <a:effectLst/>
                <a:latin typeface="+mn-lt"/>
                <a:ea typeface="+mn-ea"/>
                <a:cs typeface="+mn-cs"/>
              </a:rPr>
              <a:t>nav</a:t>
            </a:r>
            <a:r>
              <a:rPr lang="en-US" sz="1200" b="0" i="0" kern="1200" baseline="0" dirty="0" smtClean="0">
                <a:solidFill>
                  <a:schemeClr val="tx1"/>
                </a:solidFill>
                <a:effectLst/>
                <a:latin typeface="+mn-lt"/>
                <a:ea typeface="+mn-ea"/>
                <a:cs typeface="+mn-cs"/>
              </a:rPr>
              <a:t>, and issue cover art exists in OJS 3 that was in OJS 2.</a:t>
            </a:r>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Classic features a block-based layout for an issue’s table of contents, which makes great use of larger screens. But it also collapses into a clean, accessible view for smaller screens.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effectLst/>
              <a:latin typeface="+mn-lt"/>
              <a:ea typeface="+mn-ea"/>
              <a:cs typeface="+mn-cs"/>
            </a:endParaRPr>
          </a:p>
          <a:p>
            <a:endParaRPr lang="en-US" dirty="0" smtClean="0"/>
          </a:p>
          <a:p>
            <a:r>
              <a:rPr lang="en-US" dirty="0" smtClean="0"/>
              <a:t>There’s additional documentation about these themes at the links on this slide.</a:t>
            </a:r>
            <a:endParaRPr lang="en-US" dirty="0"/>
          </a:p>
        </p:txBody>
      </p:sp>
      <p:sp>
        <p:nvSpPr>
          <p:cNvPr id="4" name="Slide Number Placeholder 3"/>
          <p:cNvSpPr>
            <a:spLocks noGrp="1"/>
          </p:cNvSpPr>
          <p:nvPr>
            <p:ph type="sldNum" sz="quarter" idx="10"/>
          </p:nvPr>
        </p:nvSpPr>
        <p:spPr/>
        <p:txBody>
          <a:bodyPr/>
          <a:lstStyle/>
          <a:p>
            <a:fld id="{6516EA21-3425-D74C-BEA1-8D01A22772C7}" type="slidenum">
              <a:rPr lang="en-US" smtClean="0"/>
              <a:t>28</a:t>
            </a:fld>
            <a:endParaRPr lang="en-US"/>
          </a:p>
        </p:txBody>
      </p:sp>
    </p:spTree>
    <p:extLst>
      <p:ext uri="{BB962C8B-B14F-4D97-AF65-F5344CB8AC3E}">
        <p14:creationId xmlns:p14="http://schemas.microsoft.com/office/powerpoint/2010/main" val="20214601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Along with</a:t>
            </a:r>
            <a:r>
              <a:rPr lang="en-US" baseline="0" dirty="0" smtClean="0"/>
              <a:t> these preinstalled themes, additional OJS 3 themes exist, like this “Immersion” theme, which features a full-width header image. This theme is available in our Demo journal for testing and we can install it on request in your journal.</a:t>
            </a:r>
            <a:endParaRPr lang="en-US" dirty="0"/>
          </a:p>
        </p:txBody>
      </p:sp>
      <p:sp>
        <p:nvSpPr>
          <p:cNvPr id="4" name="Slide Number Placeholder 3"/>
          <p:cNvSpPr>
            <a:spLocks noGrp="1"/>
          </p:cNvSpPr>
          <p:nvPr>
            <p:ph type="sldNum" sz="quarter" idx="10"/>
          </p:nvPr>
        </p:nvSpPr>
        <p:spPr/>
        <p:txBody>
          <a:bodyPr/>
          <a:lstStyle/>
          <a:p>
            <a:fld id="{6516EA21-3425-D74C-BEA1-8D01A22772C7}" type="slidenum">
              <a:rPr lang="en-US" smtClean="0"/>
              <a:t>29</a:t>
            </a:fld>
            <a:endParaRPr lang="en-US"/>
          </a:p>
        </p:txBody>
      </p:sp>
    </p:spTree>
    <p:extLst>
      <p:ext uri="{BB962C8B-B14F-4D97-AF65-F5344CB8AC3E}">
        <p14:creationId xmlns:p14="http://schemas.microsoft.com/office/powerpoint/2010/main" val="1376563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 Texas Digital Library is a consortium of higher education institutions that builds capacity for preserving, managing, and providing access to unique digital collections of enduring value. </a:t>
            </a:r>
          </a:p>
          <a:p>
            <a:pPr rtl="0"/>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As part of our mission to support research efforts at our member institutions, as well as increase access to the results of research, the</a:t>
            </a:r>
            <a:r>
              <a:rPr lang="en-US" sz="1200" b="0" i="0" u="none" strike="noStrike" kern="1200" baseline="0" dirty="0">
                <a:solidFill>
                  <a:schemeClr val="tx1"/>
                </a:solidFill>
                <a:effectLst/>
                <a:latin typeface="+mn-lt"/>
                <a:ea typeface="+mn-ea"/>
                <a:cs typeface="+mn-cs"/>
              </a:rPr>
              <a:t> TDL hosts academic journals using the Open Journal Systems </a:t>
            </a:r>
            <a:r>
              <a:rPr lang="en-US" sz="1200" b="0" i="0" u="none" strike="noStrike" kern="1200" baseline="0" dirty="0" smtClean="0">
                <a:solidFill>
                  <a:schemeClr val="tx1"/>
                </a:solidFill>
                <a:effectLst/>
                <a:latin typeface="+mn-lt"/>
                <a:ea typeface="+mn-ea"/>
                <a:cs typeface="+mn-cs"/>
              </a:rPr>
              <a:t>platform. Thirteen of our 24 members currently use this service.</a:t>
            </a:r>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181831F-9938-4AC4-BDC7-12AB68ACFD3B}" type="slidenum">
              <a:rPr lang="en-US" smtClean="0"/>
              <a:t>3</a:t>
            </a:fld>
            <a:endParaRPr lang="en-US"/>
          </a:p>
        </p:txBody>
      </p:sp>
    </p:spTree>
    <p:extLst>
      <p:ext uri="{BB962C8B-B14F-4D97-AF65-F5344CB8AC3E}">
        <p14:creationId xmlns:p14="http://schemas.microsoft.com/office/powerpoint/2010/main" val="10989077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As before, experienced web developers may</a:t>
            </a:r>
            <a:r>
              <a:rPr lang="en-US" sz="1200" b="0" i="0" kern="1200" baseline="0" dirty="0" smtClean="0">
                <a:solidFill>
                  <a:schemeClr val="tx1"/>
                </a:solidFill>
                <a:effectLst/>
                <a:latin typeface="+mn-lt"/>
                <a:ea typeface="+mn-ea"/>
                <a:cs typeface="+mn-cs"/>
              </a:rPr>
              <a:t> upload a stylesheet to further customize any of the themes provided.</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In </a:t>
            </a:r>
            <a:r>
              <a:rPr lang="en-US" sz="1200" b="0" i="0" kern="1200" dirty="0" smtClean="0">
                <a:solidFill>
                  <a:schemeClr val="tx1"/>
                </a:solidFill>
                <a:effectLst/>
                <a:latin typeface="+mn-lt"/>
                <a:ea typeface="+mn-ea"/>
                <a:cs typeface="+mn-cs"/>
              </a:rPr>
              <a:t>OJS 2, creating a new theme was often a challenge due to the extensive number of style sheets that needed to be modified. To reduce this burden, we have separated the style sheets and underlying templates for the administrative interface and the reader interface.</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This brings two benefits: first, users who work with multiple OJS 3 journals (e.g., as an editor for one, an author for another, and reviewer for a third) will always have the same user experience in the administrative interface — it will always look the same on the inside; second, separating out the reader interface templates and style sheets means that they will be significantly smaller and easier to modify.</a:t>
            </a:r>
          </a:p>
          <a:p>
            <a:endParaRPr lang="en-US" dirty="0"/>
          </a:p>
        </p:txBody>
      </p:sp>
      <p:sp>
        <p:nvSpPr>
          <p:cNvPr id="4" name="Slide Number Placeholder 3"/>
          <p:cNvSpPr>
            <a:spLocks noGrp="1"/>
          </p:cNvSpPr>
          <p:nvPr>
            <p:ph type="sldNum" sz="quarter" idx="10"/>
          </p:nvPr>
        </p:nvSpPr>
        <p:spPr/>
        <p:txBody>
          <a:bodyPr/>
          <a:lstStyle/>
          <a:p>
            <a:fld id="{6516EA21-3425-D74C-BEA1-8D01A22772C7}" type="slidenum">
              <a:rPr lang="en-US" smtClean="0"/>
              <a:t>30</a:t>
            </a:fld>
            <a:endParaRPr lang="en-US"/>
          </a:p>
        </p:txBody>
      </p:sp>
    </p:spTree>
    <p:extLst>
      <p:ext uri="{BB962C8B-B14F-4D97-AF65-F5344CB8AC3E}">
        <p14:creationId xmlns:p14="http://schemas.microsoft.com/office/powerpoint/2010/main" val="18415302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had CSS customization in your OJS 2 journal, those customizations will not transfer in the upgrade.</a:t>
            </a:r>
          </a:p>
          <a:p>
            <a:endParaRPr lang="en-US" dirty="0" smtClean="0"/>
          </a:p>
          <a:p>
            <a:r>
              <a:rPr lang="en-US" dirty="0" smtClean="0"/>
              <a:t>Your logo, header image, and homepage image in your OJS 2 journal will not transfer over in the upgrade. These will have to re-uploaded or recreated.</a:t>
            </a:r>
          </a:p>
          <a:p>
            <a:endParaRPr lang="en-US" dirty="0" smtClean="0"/>
          </a:p>
          <a:p>
            <a:r>
              <a:rPr lang="en-US" dirty="0" smtClean="0"/>
              <a:t>And</a:t>
            </a:r>
            <a:r>
              <a:rPr lang="en-US" baseline="0" dirty="0" smtClean="0"/>
              <a:t> remember, PKP has created excellent documentation about this application, including a great Theming guide for those interested in doing advanced theming for their journal.</a:t>
            </a:r>
            <a:endParaRPr lang="en-US" dirty="0" smtClean="0"/>
          </a:p>
          <a:p>
            <a:endParaRPr lang="en-US" dirty="0"/>
          </a:p>
        </p:txBody>
      </p:sp>
      <p:sp>
        <p:nvSpPr>
          <p:cNvPr id="4" name="Slide Number Placeholder 3"/>
          <p:cNvSpPr>
            <a:spLocks noGrp="1"/>
          </p:cNvSpPr>
          <p:nvPr>
            <p:ph type="sldNum" sz="quarter" idx="10"/>
          </p:nvPr>
        </p:nvSpPr>
        <p:spPr/>
        <p:txBody>
          <a:bodyPr/>
          <a:lstStyle/>
          <a:p>
            <a:fld id="{6516EA21-3425-D74C-BEA1-8D01A22772C7}" type="slidenum">
              <a:rPr lang="en-US" smtClean="0"/>
              <a:t>31</a:t>
            </a:fld>
            <a:endParaRPr lang="en-US"/>
          </a:p>
        </p:txBody>
      </p:sp>
    </p:spTree>
    <p:extLst>
      <p:ext uri="{BB962C8B-B14F-4D97-AF65-F5344CB8AC3E}">
        <p14:creationId xmlns:p14="http://schemas.microsoft.com/office/powerpoint/2010/main" val="27589278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Finally, in regards to web</a:t>
            </a:r>
            <a:r>
              <a:rPr lang="en-US" sz="1200" b="0" i="0" kern="1200" baseline="0" dirty="0" smtClean="0">
                <a:solidFill>
                  <a:schemeClr val="tx1"/>
                </a:solidFill>
                <a:effectLst/>
                <a:latin typeface="+mn-lt"/>
                <a:ea typeface="+mn-ea"/>
                <a:cs typeface="+mn-cs"/>
              </a:rPr>
              <a:t> design, l</a:t>
            </a:r>
            <a:r>
              <a:rPr lang="en-US" sz="1200" b="0" i="0" kern="1200" dirty="0" smtClean="0">
                <a:solidFill>
                  <a:schemeClr val="tx1"/>
                </a:solidFill>
                <a:effectLst/>
                <a:latin typeface="+mn-lt"/>
                <a:ea typeface="+mn-ea"/>
                <a:cs typeface="+mn-cs"/>
              </a:rPr>
              <a:t>ack </a:t>
            </a:r>
            <a:r>
              <a:rPr lang="en-US" sz="1200" b="0" i="0" kern="1200" dirty="0" smtClean="0">
                <a:solidFill>
                  <a:schemeClr val="tx1"/>
                </a:solidFill>
                <a:effectLst/>
                <a:latin typeface="+mn-lt"/>
                <a:ea typeface="+mn-ea"/>
                <a:cs typeface="+mn-cs"/>
              </a:rPr>
              <a:t>of responsiveness (the ability of the journal’s web page to adjust to the reader’s screen </a:t>
            </a:r>
            <a:r>
              <a:rPr lang="en-US" sz="1200" b="0" i="0" kern="1200" dirty="0" smtClean="0">
                <a:solidFill>
                  <a:schemeClr val="tx1"/>
                </a:solidFill>
                <a:effectLst/>
                <a:latin typeface="+mn-lt"/>
                <a:ea typeface="+mn-ea"/>
                <a:cs typeface="+mn-cs"/>
              </a:rPr>
              <a:t>size) was a major issue for OJS 2</a:t>
            </a:r>
            <a:endParaRPr lang="en-US" dirty="0"/>
          </a:p>
        </p:txBody>
      </p:sp>
      <p:sp>
        <p:nvSpPr>
          <p:cNvPr id="4" name="Slide Number Placeholder 3"/>
          <p:cNvSpPr>
            <a:spLocks noGrp="1"/>
          </p:cNvSpPr>
          <p:nvPr>
            <p:ph type="sldNum" sz="quarter" idx="10"/>
          </p:nvPr>
        </p:nvSpPr>
        <p:spPr/>
        <p:txBody>
          <a:bodyPr/>
          <a:lstStyle/>
          <a:p>
            <a:fld id="{6516EA21-3425-D74C-BEA1-8D01A22772C7}" type="slidenum">
              <a:rPr lang="en-US" smtClean="0"/>
              <a:t>32</a:t>
            </a:fld>
            <a:endParaRPr lang="en-US"/>
          </a:p>
        </p:txBody>
      </p:sp>
    </p:spTree>
    <p:extLst>
      <p:ext uri="{BB962C8B-B14F-4D97-AF65-F5344CB8AC3E}">
        <p14:creationId xmlns:p14="http://schemas.microsoft.com/office/powerpoint/2010/main" val="23130425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The OJS 3 reader interface is fully responsive</a:t>
            </a:r>
            <a:r>
              <a:rPr lang="en-US" sz="1200" b="0" i="0" kern="1200" baseline="0" dirty="0" smtClean="0">
                <a:solidFill>
                  <a:schemeClr val="tx1"/>
                </a:solidFill>
                <a:effectLst/>
                <a:latin typeface="+mn-lt"/>
                <a:ea typeface="+mn-ea"/>
                <a:cs typeface="+mn-cs"/>
              </a:rPr>
              <a:t> and adjusts beautifully </a:t>
            </a:r>
            <a:r>
              <a:rPr lang="en-US" sz="1200" b="0" i="0" kern="1200" baseline="0" dirty="0" smtClean="0">
                <a:solidFill>
                  <a:schemeClr val="tx1"/>
                </a:solidFill>
                <a:effectLst/>
                <a:latin typeface="+mn-lt"/>
                <a:ea typeface="+mn-ea"/>
                <a:cs typeface="+mn-cs"/>
              </a:rPr>
              <a:t>to different screen sizes, </a:t>
            </a:r>
            <a:r>
              <a:rPr lang="en-US" sz="1200" b="0" i="0" kern="1200" dirty="0" smtClean="0">
                <a:solidFill>
                  <a:schemeClr val="tx1"/>
                </a:solidFill>
                <a:effectLst/>
                <a:latin typeface="+mn-lt"/>
                <a:ea typeface="+mn-ea"/>
                <a:cs typeface="+mn-cs"/>
              </a:rPr>
              <a:t>— whether you’re looking at it on  a phone, a tablet, or a desktop computer.</a:t>
            </a:r>
            <a:endParaRPr lang="en-US" dirty="0" smtClean="0"/>
          </a:p>
          <a:p>
            <a:endParaRPr lang="en-US" dirty="0"/>
          </a:p>
        </p:txBody>
      </p:sp>
      <p:sp>
        <p:nvSpPr>
          <p:cNvPr id="4" name="Slide Number Placeholder 3"/>
          <p:cNvSpPr>
            <a:spLocks noGrp="1"/>
          </p:cNvSpPr>
          <p:nvPr>
            <p:ph type="sldNum" sz="quarter" idx="10"/>
          </p:nvPr>
        </p:nvSpPr>
        <p:spPr/>
        <p:txBody>
          <a:bodyPr/>
          <a:lstStyle/>
          <a:p>
            <a:fld id="{6516EA21-3425-D74C-BEA1-8D01A22772C7}" type="slidenum">
              <a:rPr lang="en-US" smtClean="0"/>
              <a:t>33</a:t>
            </a:fld>
            <a:endParaRPr lang="en-US"/>
          </a:p>
        </p:txBody>
      </p:sp>
    </p:spTree>
    <p:extLst>
      <p:ext uri="{BB962C8B-B14F-4D97-AF65-F5344CB8AC3E}">
        <p14:creationId xmlns:p14="http://schemas.microsoft.com/office/powerpoint/2010/main" val="42619636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now that you know a little about what’s new and different in OJS 3, I’ll give a high level overview of our upgrade process and what you should expect.</a:t>
            </a:r>
          </a:p>
          <a:p>
            <a:endParaRPr lang="en-US" baseline="0" dirty="0" smtClean="0"/>
          </a:p>
          <a:p>
            <a:r>
              <a:rPr lang="en-US" baseline="0" dirty="0" smtClean="0"/>
              <a:t>As I’ve indicated, we will be upgrading 75 individual journals and want to be able to provide space and support for each journal team to get its journal prepared for this big change.</a:t>
            </a:r>
          </a:p>
          <a:p>
            <a:endParaRPr lang="en-US" baseline="0" dirty="0" smtClean="0"/>
          </a:p>
          <a:p>
            <a:r>
              <a:rPr lang="en-US" baseline="0" dirty="0" smtClean="0"/>
              <a:t>As a result we will be doing a staged process, working institution-by-institution, in collaboration with our library contacts. </a:t>
            </a:r>
          </a:p>
          <a:p>
            <a:endParaRPr lang="en-US" baseline="0" dirty="0" smtClean="0"/>
          </a:p>
          <a:p>
            <a:r>
              <a:rPr lang="en-US" baseline="0" dirty="0" smtClean="0"/>
              <a:t>When we begin the upgrade process for any given institution, I’ll send an email out to all journal teams and library contacts giving you a heads up that we’re about to begin.</a:t>
            </a:r>
          </a:p>
          <a:p>
            <a:endParaRPr lang="en-US" baseline="0" dirty="0" smtClean="0"/>
          </a:p>
          <a:p>
            <a:r>
              <a:rPr lang="en-US" baseline="0" dirty="0" smtClean="0"/>
              <a:t>After that we’ll begin working with each individual journal, and that’s the process I’m </a:t>
            </a:r>
            <a:r>
              <a:rPr lang="en-US" baseline="0" dirty="0" err="1" smtClean="0"/>
              <a:t>goig</a:t>
            </a:r>
            <a:r>
              <a:rPr lang="en-US" baseline="0" dirty="0" smtClean="0"/>
              <a:t> to talk about now.</a:t>
            </a:r>
            <a:endParaRPr lang="en-US" dirty="0"/>
          </a:p>
        </p:txBody>
      </p:sp>
      <p:sp>
        <p:nvSpPr>
          <p:cNvPr id="4" name="Slide Number Placeholder 3"/>
          <p:cNvSpPr>
            <a:spLocks noGrp="1"/>
          </p:cNvSpPr>
          <p:nvPr>
            <p:ph type="sldNum" sz="quarter" idx="5"/>
          </p:nvPr>
        </p:nvSpPr>
        <p:spPr/>
        <p:txBody>
          <a:bodyPr/>
          <a:lstStyle/>
          <a:p>
            <a:fld id="{6516EA21-3425-D74C-BEA1-8D01A22772C7}" type="slidenum">
              <a:rPr lang="en-US" smtClean="0"/>
              <a:t>34</a:t>
            </a:fld>
            <a:endParaRPr lang="en-US"/>
          </a:p>
        </p:txBody>
      </p:sp>
    </p:spTree>
    <p:extLst>
      <p:ext uri="{BB962C8B-B14F-4D97-AF65-F5344CB8AC3E}">
        <p14:creationId xmlns:p14="http://schemas.microsoft.com/office/powerpoint/2010/main" val="37967152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This is a busy slide, and you don’t need</a:t>
            </a:r>
            <a:r>
              <a:rPr lang="en-US" sz="1200" b="0" i="0" kern="1200" baseline="0" dirty="0" smtClean="0">
                <a:solidFill>
                  <a:schemeClr val="tx1"/>
                </a:solidFill>
                <a:effectLst/>
                <a:latin typeface="+mn-lt"/>
                <a:ea typeface="+mn-ea"/>
                <a:cs typeface="+mn-cs"/>
              </a:rPr>
              <a:t> to try to read everything that’s on here because I’m going to </a:t>
            </a:r>
            <a:r>
              <a:rPr lang="en-US" sz="1200" b="0" i="0" kern="1200" baseline="0" dirty="0" smtClean="0">
                <a:solidFill>
                  <a:schemeClr val="tx1"/>
                </a:solidFill>
                <a:effectLst/>
                <a:latin typeface="+mn-lt"/>
                <a:ea typeface="+mn-ea"/>
                <a:cs typeface="+mn-cs"/>
              </a:rPr>
              <a:t>break it down on the next few slides..</a:t>
            </a:r>
            <a:endParaRPr lang="en-US" sz="1200" b="0" i="0" kern="1200" baseline="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things to note here are that TDL will be creating new journal sites in OJS 3 </a:t>
            </a:r>
            <a:r>
              <a:rPr lang="en-US" sz="1200" b="0" i="0" kern="1200" dirty="0" smtClean="0">
                <a:solidFill>
                  <a:schemeClr val="tx1"/>
                </a:solidFill>
                <a:effectLst/>
                <a:latin typeface="+mn-lt"/>
                <a:ea typeface="+mn-ea"/>
                <a:cs typeface="+mn-cs"/>
              </a:rPr>
              <a:t>in parallel</a:t>
            </a:r>
            <a:r>
              <a:rPr lang="en-US" sz="1200" b="0" i="0" kern="1200" baseline="0" dirty="0" smtClean="0">
                <a:solidFill>
                  <a:schemeClr val="tx1"/>
                </a:solidFill>
                <a:effectLst/>
                <a:latin typeface="+mn-lt"/>
                <a:ea typeface="+mn-ea"/>
                <a:cs typeface="+mn-cs"/>
              </a:rPr>
              <a:t> to your OJS 2 site </a:t>
            </a:r>
            <a:r>
              <a:rPr lang="en-US" sz="1200" b="0" i="0" kern="1200" dirty="0" smtClean="0">
                <a:solidFill>
                  <a:schemeClr val="tx1"/>
                </a:solidFill>
                <a:effectLst/>
                <a:latin typeface="+mn-lt"/>
                <a:ea typeface="+mn-ea"/>
                <a:cs typeface="+mn-cs"/>
              </a:rPr>
              <a:t>and </a:t>
            </a:r>
            <a:r>
              <a:rPr lang="en-US" sz="1200" b="0" i="0" kern="1200" dirty="0" smtClean="0">
                <a:solidFill>
                  <a:schemeClr val="tx1"/>
                </a:solidFill>
                <a:effectLst/>
                <a:latin typeface="+mn-lt"/>
                <a:ea typeface="+mn-ea"/>
                <a:cs typeface="+mn-cs"/>
              </a:rPr>
              <a:t>migrating your legacy content into the new site. This means you will have a LEGACY (OJS 2) site  - represented by the orange column) and a STAGING (OJS 3) site (the blue column)</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running in parallel until the end of the upgrade process.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LEGACY site will remain your "live" or production OJS journal until we make the final URL switch at the end of the migration.</a:t>
            </a:r>
          </a:p>
          <a:p>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516EA21-3425-D74C-BEA1-8D01A22772C7}" type="slidenum">
              <a:rPr lang="en-US" smtClean="0"/>
              <a:t>35</a:t>
            </a:fld>
            <a:endParaRPr lang="en-US"/>
          </a:p>
        </p:txBody>
      </p:sp>
    </p:spTree>
    <p:extLst>
      <p:ext uri="{BB962C8B-B14F-4D97-AF65-F5344CB8AC3E}">
        <p14:creationId xmlns:p14="http://schemas.microsoft.com/office/powerpoint/2010/main" val="376457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Now we’ll break it down.</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As I said, Before </a:t>
            </a:r>
            <a:r>
              <a:rPr lang="en-US" sz="1200" b="0" i="0" kern="1200" dirty="0" smtClean="0">
                <a:solidFill>
                  <a:schemeClr val="tx1"/>
                </a:solidFill>
                <a:effectLst/>
                <a:latin typeface="+mn-lt"/>
                <a:ea typeface="+mn-ea"/>
                <a:cs typeface="+mn-cs"/>
              </a:rPr>
              <a:t>we begin</a:t>
            </a:r>
            <a:r>
              <a:rPr lang="en-US" sz="1200" b="0" i="0" kern="1200" baseline="0" dirty="0" smtClean="0">
                <a:solidFill>
                  <a:schemeClr val="tx1"/>
                </a:solidFill>
                <a:effectLst/>
                <a:latin typeface="+mn-lt"/>
                <a:ea typeface="+mn-ea"/>
                <a:cs typeface="+mn-cs"/>
              </a:rPr>
              <a:t> any institutional upgrade, we’ll send out a big email to all the journal teams from that institution giving you a heads up.</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Soon after, each journal team will receive an invitation through our Helpdesk system to log into and explore your new OJS 3 journal.</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That journal will have the same URL as your legacy journal, except with “-stage” added to the end.</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The journal will be blank – no articles, issues, or users.</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The Helpdesk ticket created with this invitation will follow the journal through the upgrade/migration process. If/when you have questions during the process, you can respond to that email.</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516EA21-3425-D74C-BEA1-8D01A22772C7}" type="slidenum">
              <a:rPr lang="en-US" smtClean="0"/>
              <a:t>36</a:t>
            </a:fld>
            <a:endParaRPr lang="en-US"/>
          </a:p>
        </p:txBody>
      </p:sp>
    </p:spTree>
    <p:extLst>
      <p:ext uri="{BB962C8B-B14F-4D97-AF65-F5344CB8AC3E}">
        <p14:creationId xmlns:p14="http://schemas.microsoft.com/office/powerpoint/2010/main" val="11912315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I said,</a:t>
            </a:r>
            <a:r>
              <a:rPr lang="en-US" baseline="0" dirty="0" smtClean="0"/>
              <a:t> the new OJS 3 site will have no content in it at this point.</a:t>
            </a:r>
          </a:p>
          <a:p>
            <a:endParaRPr lang="en-US" baseline="0" dirty="0" smtClean="0"/>
          </a:p>
          <a:p>
            <a:r>
              <a:rPr lang="en-US" baseline="0" dirty="0" smtClean="0"/>
              <a:t>You should use this time to develop the necessary theme elements for your new site – such as logo and homepage images, custom stylesheets, and color choices.</a:t>
            </a:r>
          </a:p>
          <a:p>
            <a:endParaRPr lang="en-US" baseline="0" dirty="0" smtClean="0"/>
          </a:p>
          <a:p>
            <a:r>
              <a:rPr lang="en-US" baseline="0" dirty="0" smtClean="0"/>
              <a:t>Take note of any theme changes you decide on and save all the images you create for the theme, because we won’t guarantee that some of that work won’t be lost once we migrate.</a:t>
            </a:r>
          </a:p>
          <a:p>
            <a:endParaRPr lang="en-US" baseline="0" dirty="0" smtClean="0"/>
          </a:p>
          <a:p>
            <a:r>
              <a:rPr lang="en-US" baseline="0" dirty="0" smtClean="0"/>
              <a:t>When your team is ready to proceed to the next step, you will reply to the Helpdesk ticket to request migration. Our system administrator will respond with a date on which he will do the migration. </a:t>
            </a:r>
          </a:p>
          <a:p>
            <a:endParaRPr lang="en-US" baseline="0" dirty="0" smtClean="0"/>
          </a:p>
          <a:p>
            <a:r>
              <a:rPr lang="en-US" baseline="0" dirty="0" smtClean="0"/>
              <a:t>To manage this process, and allow time for other projects he will be doing migrations on Tuesdays, Wednesdays, and Thursdays – so depending on traffic, it may be a couple of weeks down the road before he can fit you in.</a:t>
            </a:r>
            <a:endParaRPr lang="en-US" dirty="0"/>
          </a:p>
        </p:txBody>
      </p:sp>
      <p:sp>
        <p:nvSpPr>
          <p:cNvPr id="4" name="Slide Number Placeholder 3"/>
          <p:cNvSpPr>
            <a:spLocks noGrp="1"/>
          </p:cNvSpPr>
          <p:nvPr>
            <p:ph type="sldNum" sz="quarter" idx="10"/>
          </p:nvPr>
        </p:nvSpPr>
        <p:spPr/>
        <p:txBody>
          <a:bodyPr/>
          <a:lstStyle/>
          <a:p>
            <a:fld id="{6516EA21-3425-D74C-BEA1-8D01A22772C7}" type="slidenum">
              <a:rPr lang="en-US" smtClean="0"/>
              <a:t>37</a:t>
            </a:fld>
            <a:endParaRPr lang="en-US"/>
          </a:p>
        </p:txBody>
      </p:sp>
    </p:spTree>
    <p:extLst>
      <p:ext uri="{BB962C8B-B14F-4D97-AF65-F5344CB8AC3E}">
        <p14:creationId xmlns:p14="http://schemas.microsoft.com/office/powerpoint/2010/main" val="17325554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 scheduled</a:t>
            </a:r>
            <a:r>
              <a:rPr lang="en-US" baseline="0" dirty="0" smtClean="0"/>
              <a:t> date, Nick will migrate all the articles, issue data, users, etc. to the new journal site.</a:t>
            </a:r>
          </a:p>
          <a:p>
            <a:endParaRPr lang="en-US" baseline="0" dirty="0" smtClean="0"/>
          </a:p>
          <a:p>
            <a:r>
              <a:rPr lang="en-US" baseline="0" dirty="0" smtClean="0"/>
              <a:t>Once this process begins, your legacy OJS 2 site will become READ ONLY. Users will be able to come to the site and read articles, etc., but they won’t be able to submit </a:t>
            </a:r>
            <a:r>
              <a:rPr lang="en-US" baseline="0" dirty="0" err="1" smtClean="0"/>
              <a:t>mansucripts</a:t>
            </a:r>
            <a:r>
              <a:rPr lang="en-US" baseline="0" dirty="0" smtClean="0"/>
              <a:t>, do reviews, or perform editing tasks.</a:t>
            </a:r>
          </a:p>
          <a:p>
            <a:endParaRPr lang="en-US" baseline="0" dirty="0" smtClean="0"/>
          </a:p>
          <a:p>
            <a:r>
              <a:rPr lang="en-US" baseline="0" dirty="0" smtClean="0"/>
              <a:t>As a result, we will try to keep this period of the process as short as possible – hopefully 1 week or less.</a:t>
            </a:r>
          </a:p>
          <a:p>
            <a:endParaRPr lang="en-US" baseline="0" dirty="0" smtClean="0"/>
          </a:p>
          <a:p>
            <a:r>
              <a:rPr lang="en-US" baseline="0" dirty="0" smtClean="0"/>
              <a:t>Once the migration is complete, you’ll be notified and you should test the site thoroughly to make sure everything made it over and is working properly.</a:t>
            </a:r>
          </a:p>
          <a:p>
            <a:endParaRPr lang="en-US" baseline="0" dirty="0" smtClean="0"/>
          </a:p>
          <a:p>
            <a:r>
              <a:rPr lang="en-US" baseline="0" dirty="0" smtClean="0"/>
              <a:t>You can notify TDL of any issues you encounter via the Helpdesk ticket.</a:t>
            </a:r>
          </a:p>
          <a:p>
            <a:endParaRPr lang="en-US" baseline="0" dirty="0" smtClean="0"/>
          </a:p>
          <a:p>
            <a:r>
              <a:rPr lang="en-US" baseline="0" dirty="0" smtClean="0"/>
              <a:t>If there are no open issues after 1 week, we will switch the DNS so that your “real” URL points to the OJS 3 site, rather than the legacy site.</a:t>
            </a:r>
          </a:p>
          <a:p>
            <a:endParaRPr lang="en-US" baseline="0" dirty="0" smtClean="0"/>
          </a:p>
          <a:p>
            <a:r>
              <a:rPr lang="en-US" baseline="0" dirty="0" smtClean="0"/>
              <a:t>We will keep the legacy site around for a while, just in case, but it will no longer be the production site, and all new work should happen in the OJS 3 site at this point.</a:t>
            </a:r>
            <a:endParaRPr lang="en-US" dirty="0"/>
          </a:p>
        </p:txBody>
      </p:sp>
      <p:sp>
        <p:nvSpPr>
          <p:cNvPr id="4" name="Slide Number Placeholder 3"/>
          <p:cNvSpPr>
            <a:spLocks noGrp="1"/>
          </p:cNvSpPr>
          <p:nvPr>
            <p:ph type="sldNum" sz="quarter" idx="10"/>
          </p:nvPr>
        </p:nvSpPr>
        <p:spPr/>
        <p:txBody>
          <a:bodyPr/>
          <a:lstStyle/>
          <a:p>
            <a:fld id="{6516EA21-3425-D74C-BEA1-8D01A22772C7}" type="slidenum">
              <a:rPr lang="en-US" smtClean="0"/>
              <a:t>38</a:t>
            </a:fld>
            <a:endParaRPr lang="en-US"/>
          </a:p>
        </p:txBody>
      </p:sp>
    </p:spTree>
    <p:extLst>
      <p:ext uri="{BB962C8B-B14F-4D97-AF65-F5344CB8AC3E}">
        <p14:creationId xmlns:p14="http://schemas.microsoft.com/office/powerpoint/2010/main" val="673188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here are some things to consider as you get ready for this process:</a:t>
            </a:r>
          </a:p>
          <a:p>
            <a:endParaRPr lang="en-US" baseline="0" dirty="0" smtClean="0"/>
          </a:p>
          <a:p>
            <a:pPr marL="457200" indent="-457200">
              <a:buFont typeface="Arial" panose="020B0604020202020204" pitchFamily="34" charset="0"/>
              <a:buChar char="•"/>
            </a:pPr>
            <a:r>
              <a:rPr lang="en-US" dirty="0" smtClean="0"/>
              <a:t>Once again, you will need to think about the “look” of your site. It won’t look the same in OJS 3, and each journal team will be responsible for updating it prior to migration.</a:t>
            </a:r>
          </a:p>
          <a:p>
            <a:pPr marL="457200" indent="-457200">
              <a:buFont typeface="Arial" panose="020B0604020202020204" pitchFamily="34" charset="0"/>
              <a:buChar char="•"/>
            </a:pPr>
            <a:r>
              <a:rPr lang="en-US" dirty="0" smtClean="0"/>
              <a:t>You have as much time as you need to plan for migration in your        “–stage” journal. You will notify us when you’re ready for the final migration stage.</a:t>
            </a:r>
          </a:p>
          <a:p>
            <a:pPr marL="457200" indent="-457200">
              <a:buFont typeface="Arial" panose="020B0604020202020204" pitchFamily="34" charset="0"/>
              <a:buChar char="•"/>
            </a:pPr>
            <a:r>
              <a:rPr lang="en-US" dirty="0" smtClean="0"/>
              <a:t>When thinking about scheduling the migration, keep two things in mind</a:t>
            </a:r>
          </a:p>
          <a:p>
            <a:pPr marL="1143000" lvl="1" indent="-457200">
              <a:buFont typeface="Arial" panose="020B0604020202020204" pitchFamily="34" charset="0"/>
              <a:buChar char="•"/>
            </a:pPr>
            <a:r>
              <a:rPr lang="en-US" dirty="0" smtClean="0"/>
              <a:t>First, remember that your site will be READ ONLY for some period of time. Take that into account and plan accordingly.</a:t>
            </a:r>
          </a:p>
          <a:p>
            <a:pPr marL="1143000" lvl="1" indent="-457200">
              <a:buFont typeface="Arial" panose="020B0604020202020204" pitchFamily="34" charset="0"/>
              <a:buChar char="•"/>
            </a:pPr>
            <a:r>
              <a:rPr lang="en-US" dirty="0" smtClean="0"/>
              <a:t>Second, Set aside time during that week to test and implement any changes, so that the “read only” period is as brief as possible.</a:t>
            </a:r>
          </a:p>
          <a:p>
            <a:endParaRPr lang="en-US" dirty="0"/>
          </a:p>
        </p:txBody>
      </p:sp>
      <p:sp>
        <p:nvSpPr>
          <p:cNvPr id="4" name="Slide Number Placeholder 3"/>
          <p:cNvSpPr>
            <a:spLocks noGrp="1"/>
          </p:cNvSpPr>
          <p:nvPr>
            <p:ph type="sldNum" sz="quarter" idx="10"/>
          </p:nvPr>
        </p:nvSpPr>
        <p:spPr/>
        <p:txBody>
          <a:bodyPr/>
          <a:lstStyle/>
          <a:p>
            <a:fld id="{6516EA21-3425-D74C-BEA1-8D01A22772C7}" type="slidenum">
              <a:rPr lang="en-US" smtClean="0"/>
              <a:t>39</a:t>
            </a:fld>
            <a:endParaRPr lang="en-US"/>
          </a:p>
        </p:txBody>
      </p:sp>
    </p:spTree>
    <p:extLst>
      <p:ext uri="{BB962C8B-B14F-4D97-AF65-F5344CB8AC3E}">
        <p14:creationId xmlns:p14="http://schemas.microsoft.com/office/powerpoint/2010/main" val="3306659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Open Journal Systems (OJS) is an open source solution to managing and publishing scholarly journals online.</a:t>
            </a:r>
          </a:p>
          <a:p>
            <a:r>
              <a:rPr lang="en-US" sz="1200" kern="1200" dirty="0">
                <a:solidFill>
                  <a:schemeClr val="tx1"/>
                </a:solidFill>
                <a:effectLst/>
                <a:latin typeface="+mn-lt"/>
                <a:ea typeface="+mn-ea"/>
                <a:cs typeface="+mn-cs"/>
              </a:rPr>
              <a:t>It has been designed to reduce the time and energy devoted to the clerical and managerial tasks associated with editing a journal, while improving the record-keeping and efficiency of editorial processes.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OJS </a:t>
            </a:r>
            <a:r>
              <a:rPr lang="en-US" sz="1200" kern="1200" dirty="0">
                <a:solidFill>
                  <a:schemeClr val="tx1"/>
                </a:solidFill>
                <a:effectLst/>
                <a:latin typeface="+mn-lt"/>
                <a:ea typeface="+mn-ea"/>
                <a:cs typeface="+mn-cs"/>
              </a:rPr>
              <a:t>covers all aspects of online journal publishing, from establishing a journal website to operational tasks such as the author’s submission process, peer review, editing, publication, archiving, and indexing of the journal. OJS also helps to manage the people aspects of organizing a journal, including keeping track of the work of editors, reviewers, and authors, notifying readers, and assisting with the correspondence.</a:t>
            </a:r>
          </a:p>
          <a:p>
            <a:endParaRPr lang="en-US" sz="1200" kern="1200" dirty="0">
              <a:solidFill>
                <a:schemeClr val="tx1"/>
              </a:solidFill>
              <a:effectLst/>
              <a:latin typeface="+mn-lt"/>
              <a:ea typeface="+mn-ea"/>
              <a:cs typeface="+mn-cs"/>
            </a:endParaRPr>
          </a:p>
          <a:p>
            <a:r>
              <a:rPr lang="en-US" baseline="0" dirty="0" smtClean="0"/>
              <a:t>Many thousands of </a:t>
            </a:r>
            <a:r>
              <a:rPr lang="en-US" dirty="0" smtClean="0"/>
              <a:t>journals </a:t>
            </a:r>
            <a:r>
              <a:rPr lang="en-US" dirty="0"/>
              <a:t>worldwide use the OJS </a:t>
            </a:r>
            <a:r>
              <a:rPr lang="en-US" dirty="0" smtClean="0"/>
              <a:t>platform</a:t>
            </a:r>
            <a:r>
              <a:rPr lang="en-US" baseline="0" dirty="0" smtClean="0"/>
              <a:t>.</a:t>
            </a:r>
            <a:endParaRPr lang="en-US" dirty="0"/>
          </a:p>
          <a:p>
            <a:endParaRPr lang="en-US" dirty="0"/>
          </a:p>
        </p:txBody>
      </p:sp>
      <p:sp>
        <p:nvSpPr>
          <p:cNvPr id="4" name="Slide Number Placeholder 3"/>
          <p:cNvSpPr>
            <a:spLocks noGrp="1"/>
          </p:cNvSpPr>
          <p:nvPr>
            <p:ph type="sldNum" sz="quarter" idx="10"/>
          </p:nvPr>
        </p:nvSpPr>
        <p:spPr/>
        <p:txBody>
          <a:bodyPr/>
          <a:lstStyle/>
          <a:p>
            <a:fld id="{6516EA21-3425-D74C-BEA1-8D01A22772C7}" type="slidenum">
              <a:rPr lang="en-US" smtClean="0"/>
              <a:t>4</a:t>
            </a:fld>
            <a:endParaRPr lang="en-US"/>
          </a:p>
        </p:txBody>
      </p:sp>
    </p:spTree>
    <p:extLst>
      <p:ext uri="{BB962C8B-B14F-4D97-AF65-F5344CB8AC3E}">
        <p14:creationId xmlns:p14="http://schemas.microsoft.com/office/powerpoint/2010/main" val="33577860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are heading into the home stretch here, so please begin entering any questions you have into the chat window.</a:t>
            </a:r>
          </a:p>
          <a:p>
            <a:endParaRPr lang="en-US" baseline="0" dirty="0" smtClean="0"/>
          </a:p>
          <a:p>
            <a:r>
              <a:rPr lang="en-US" baseline="0" dirty="0" smtClean="0"/>
              <a:t>This slide includes links to TDL’s resources for you during this process.</a:t>
            </a:r>
          </a:p>
          <a:p>
            <a:endParaRPr lang="en-US" baseline="0" dirty="0" smtClean="0"/>
          </a:p>
          <a:p>
            <a:r>
              <a:rPr lang="en-US" baseline="0" dirty="0" smtClean="0"/>
              <a:t>In our wiki, we have a page with lots of information about OJS 3 and another with information about the upgrade process that I just shared with you. That Journal </a:t>
            </a:r>
            <a:r>
              <a:rPr lang="en-US" baseline="0" dirty="0" err="1" smtClean="0"/>
              <a:t>Upgrad</a:t>
            </a:r>
            <a:r>
              <a:rPr lang="en-US" baseline="0" dirty="0" smtClean="0"/>
              <a:t> Resources page also includes a testing checklist for your journal team to use to make sure everything is working properly post-migration.</a:t>
            </a:r>
          </a:p>
          <a:p>
            <a:endParaRPr lang="en-US" baseline="0" dirty="0" smtClean="0"/>
          </a:p>
          <a:p>
            <a:r>
              <a:rPr lang="en-US" baseline="0" dirty="0" smtClean="0"/>
              <a:t>This slide also includes links to a Demo OJS 3 site that we have available for you to explore in at any time.</a:t>
            </a:r>
          </a:p>
          <a:p>
            <a:endParaRPr lang="en-US" baseline="0" dirty="0" smtClean="0"/>
          </a:p>
          <a:p>
            <a:r>
              <a:rPr lang="en-US" baseline="0" dirty="0" smtClean="0"/>
              <a:t>You can email the TDL Helpdesk at support@tdl.org and provide your name, institution, and email address, and we’ll create a user for you with Journal Manager permissions.</a:t>
            </a:r>
          </a:p>
          <a:p>
            <a:endParaRPr lang="en-US" baseline="0" dirty="0" smtClean="0"/>
          </a:p>
          <a:p>
            <a:r>
              <a:rPr lang="en-US" baseline="0" dirty="0" smtClean="0"/>
              <a:t>This testing site is available during business hours, between 7:30am and 5:30pm on weekdays.</a:t>
            </a:r>
            <a:endParaRPr lang="en-US" dirty="0"/>
          </a:p>
        </p:txBody>
      </p:sp>
      <p:sp>
        <p:nvSpPr>
          <p:cNvPr id="4" name="Slide Number Placeholder 3"/>
          <p:cNvSpPr>
            <a:spLocks noGrp="1"/>
          </p:cNvSpPr>
          <p:nvPr>
            <p:ph type="sldNum" sz="quarter" idx="10"/>
          </p:nvPr>
        </p:nvSpPr>
        <p:spPr/>
        <p:txBody>
          <a:bodyPr/>
          <a:lstStyle/>
          <a:p>
            <a:fld id="{6516EA21-3425-D74C-BEA1-8D01A22772C7}" type="slidenum">
              <a:rPr lang="en-US" smtClean="0"/>
              <a:t>40</a:t>
            </a:fld>
            <a:endParaRPr lang="en-US"/>
          </a:p>
        </p:txBody>
      </p:sp>
    </p:spTree>
    <p:extLst>
      <p:ext uri="{BB962C8B-B14F-4D97-AF65-F5344CB8AC3E}">
        <p14:creationId xmlns:p14="http://schemas.microsoft.com/office/powerpoint/2010/main" val="3873434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also a wealth of information abou</a:t>
            </a:r>
            <a:r>
              <a:rPr lang="en-US" baseline="0" dirty="0" smtClean="0"/>
              <a:t>t the OJS 3 platform provided by PKP, and I encourage you to take advantage of these.</a:t>
            </a:r>
          </a:p>
          <a:p>
            <a:endParaRPr lang="en-US" baseline="0" dirty="0" smtClean="0"/>
          </a:p>
          <a:p>
            <a:r>
              <a:rPr lang="en-US" baseline="0" dirty="0" smtClean="0"/>
              <a:t>PKP has extensive documentation , as well as video tutorials and user guides, that can help you get up to speed with all the changes in OJS 3, or that you can refer to down the road.</a:t>
            </a:r>
          </a:p>
        </p:txBody>
      </p:sp>
      <p:sp>
        <p:nvSpPr>
          <p:cNvPr id="4" name="Slide Number Placeholder 3"/>
          <p:cNvSpPr>
            <a:spLocks noGrp="1"/>
          </p:cNvSpPr>
          <p:nvPr>
            <p:ph type="sldNum" sz="quarter" idx="10"/>
          </p:nvPr>
        </p:nvSpPr>
        <p:spPr/>
        <p:txBody>
          <a:bodyPr/>
          <a:lstStyle/>
          <a:p>
            <a:fld id="{6516EA21-3425-D74C-BEA1-8D01A22772C7}" type="slidenum">
              <a:rPr lang="en-US" smtClean="0"/>
              <a:t>41</a:t>
            </a:fld>
            <a:endParaRPr lang="en-US"/>
          </a:p>
        </p:txBody>
      </p:sp>
    </p:spTree>
    <p:extLst>
      <p:ext uri="{BB962C8B-B14F-4D97-AF65-F5344CB8AC3E}">
        <p14:creationId xmlns:p14="http://schemas.microsoft.com/office/powerpoint/2010/main" val="16161726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1158875"/>
            <a:ext cx="5562600" cy="3128963"/>
          </a:xfrm>
        </p:spPr>
      </p:sp>
      <p:sp>
        <p:nvSpPr>
          <p:cNvPr id="3" name="Notes Placeholder 2"/>
          <p:cNvSpPr>
            <a:spLocks noGrp="1"/>
          </p:cNvSpPr>
          <p:nvPr>
            <p:ph type="body" idx="1"/>
          </p:nvPr>
        </p:nvSpPr>
        <p:spPr/>
        <p:txBody>
          <a:bodyPr/>
          <a:lstStyle/>
          <a:p>
            <a:r>
              <a:rPr lang="en-US" dirty="0" smtClean="0"/>
              <a:t>Finally, the TDL Helpdesk is available to</a:t>
            </a:r>
            <a:r>
              <a:rPr lang="en-US" baseline="0" dirty="0" smtClean="0"/>
              <a:t> you if and when you have questions. You can reach our support staff via email, web form, or at our toll free number. We staff the helpdesk during business hours.</a:t>
            </a:r>
            <a:endParaRPr lang="en-US" dirty="0"/>
          </a:p>
        </p:txBody>
      </p:sp>
      <p:sp>
        <p:nvSpPr>
          <p:cNvPr id="4" name="Slide Number Placeholder 3"/>
          <p:cNvSpPr>
            <a:spLocks noGrp="1"/>
          </p:cNvSpPr>
          <p:nvPr>
            <p:ph type="sldNum" sz="quarter" idx="10"/>
          </p:nvPr>
        </p:nvSpPr>
        <p:spPr/>
        <p:txBody>
          <a:bodyPr/>
          <a:lstStyle/>
          <a:p>
            <a:fld id="{8181831F-9938-4AC4-BDC7-12AB68ACFD3B}" type="slidenum">
              <a:rPr lang="en-US" smtClean="0"/>
              <a:t>42</a:t>
            </a:fld>
            <a:endParaRPr lang="en-US"/>
          </a:p>
        </p:txBody>
      </p:sp>
    </p:spTree>
    <p:extLst>
      <p:ext uri="{BB962C8B-B14F-4D97-AF65-F5344CB8AC3E}">
        <p14:creationId xmlns:p14="http://schemas.microsoft.com/office/powerpoint/2010/main" val="2353436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16EA21-3425-D74C-BEA1-8D01A22772C7}" type="slidenum">
              <a:rPr lang="en-US" smtClean="0"/>
              <a:t>43</a:t>
            </a:fld>
            <a:endParaRPr lang="en-US"/>
          </a:p>
        </p:txBody>
      </p:sp>
    </p:spTree>
    <p:extLst>
      <p:ext uri="{BB962C8B-B14F-4D97-AF65-F5344CB8AC3E}">
        <p14:creationId xmlns:p14="http://schemas.microsoft.com/office/powerpoint/2010/main" val="14513729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1158875"/>
            <a:ext cx="5562600" cy="3128963"/>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8181831F-9938-4AC4-BDC7-12AB68ACFD3B}" type="slidenum">
              <a:rPr lang="en-US" smtClean="0"/>
              <a:t>44</a:t>
            </a:fld>
            <a:endParaRPr lang="en-US"/>
          </a:p>
        </p:txBody>
      </p:sp>
    </p:spTree>
    <p:extLst>
      <p:ext uri="{BB962C8B-B14F-4D97-AF65-F5344CB8AC3E}">
        <p14:creationId xmlns:p14="http://schemas.microsoft.com/office/powerpoint/2010/main" val="439521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OJS</a:t>
            </a:r>
            <a:r>
              <a:rPr lang="en-US" baseline="0" dirty="0"/>
              <a:t> is a product of the Public Knowledge Project: a non-profit research, education and software development project from Stanford and Simon Frasier Universities. PKP’s mission is to improve the quality of scholarly research and increase access to the published results of that research</a:t>
            </a:r>
            <a:r>
              <a:rPr lang="en-US" baseline="0" dirty="0" smtClean="0"/>
              <a:t>.</a:t>
            </a:r>
          </a:p>
          <a:p>
            <a:endParaRPr lang="en-US" baseline="0" dirty="0" smtClean="0"/>
          </a:p>
          <a:p>
            <a:r>
              <a:rPr lang="en-US" baseline="0" dirty="0" smtClean="0"/>
              <a:t>Our hosting service is, of course, deeply indebted to the work of the PKP community, as is this presentation, which relies heavily on the excellent and extensive documentation that the PKP community has created.</a:t>
            </a:r>
            <a:endParaRPr lang="en-US" baseline="0" dirty="0"/>
          </a:p>
        </p:txBody>
      </p:sp>
      <p:sp>
        <p:nvSpPr>
          <p:cNvPr id="4" name="Slide Number Placeholder 3"/>
          <p:cNvSpPr>
            <a:spLocks noGrp="1"/>
          </p:cNvSpPr>
          <p:nvPr>
            <p:ph type="sldNum" sz="quarter" idx="10"/>
          </p:nvPr>
        </p:nvSpPr>
        <p:spPr/>
        <p:txBody>
          <a:bodyPr/>
          <a:lstStyle/>
          <a:p>
            <a:fld id="{8181831F-9938-4AC4-BDC7-12AB68ACFD3B}" type="slidenum">
              <a:rPr lang="en-US" smtClean="0"/>
              <a:t>5</a:t>
            </a:fld>
            <a:endParaRPr lang="en-US"/>
          </a:p>
        </p:txBody>
      </p:sp>
    </p:spTree>
    <p:extLst>
      <p:ext uri="{BB962C8B-B14F-4D97-AF65-F5344CB8AC3E}">
        <p14:creationId xmlns:p14="http://schemas.microsoft.com/office/powerpoint/2010/main" val="869630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Texas Digital Library hosts about 75 journals</a:t>
            </a:r>
            <a:r>
              <a:rPr lang="en-US" baseline="0" dirty="0" smtClean="0"/>
              <a:t> through partnerships with our member institutions. And it’s important to keep in mind that a</a:t>
            </a:r>
            <a:r>
              <a:rPr lang="en-US" dirty="0" smtClean="0"/>
              <a:t>ny </a:t>
            </a:r>
            <a:r>
              <a:rPr lang="en-US" dirty="0"/>
              <a:t>successful hosted journal is a collaboration among multiple </a:t>
            </a:r>
            <a:r>
              <a:rPr lang="en-US" dirty="0" smtClean="0"/>
              <a:t>parties.</a:t>
            </a:r>
            <a:endParaRPr lang="en-US" dirty="0"/>
          </a:p>
          <a:p>
            <a:endParaRPr lang="en-US" dirty="0"/>
          </a:p>
          <a:p>
            <a:r>
              <a:rPr lang="en-US" dirty="0"/>
              <a:t>The Texas</a:t>
            </a:r>
            <a:r>
              <a:rPr lang="en-US" baseline="0" dirty="0"/>
              <a:t> Digital Library provides hosting and technical support for the journal, while the journal’s editorial team undertakes the work of policy setting, workflow decision-making, and editorial workflow management.</a:t>
            </a:r>
          </a:p>
          <a:p>
            <a:endParaRPr lang="en-US" baseline="0" dirty="0"/>
          </a:p>
          <a:p>
            <a:r>
              <a:rPr lang="en-US" baseline="0" dirty="0"/>
              <a:t>Member institutions provide another important layer of support, serving as liaisons between the TDL and the editorial team and providing value-added services like consulting on scholarly communications issues</a:t>
            </a:r>
            <a:r>
              <a:rPr lang="en-US" baseline="0" dirty="0" smtClean="0"/>
              <a:t>.. If any </a:t>
            </a:r>
            <a:r>
              <a:rPr lang="en-US" baseline="0" dirty="0" smtClean="0"/>
              <a:t>journal teams on the line today don’t know who their journal liaison is, please get in touch with us at support@tdl.org and we’ll get you in contact!</a:t>
            </a:r>
            <a:endParaRPr lang="en-US" dirty="0"/>
          </a:p>
          <a:p>
            <a:endParaRPr lang="en-US" dirty="0"/>
          </a:p>
        </p:txBody>
      </p:sp>
      <p:sp>
        <p:nvSpPr>
          <p:cNvPr id="4" name="Slide Number Placeholder 3"/>
          <p:cNvSpPr>
            <a:spLocks noGrp="1"/>
          </p:cNvSpPr>
          <p:nvPr>
            <p:ph type="sldNum" sz="quarter" idx="10"/>
          </p:nvPr>
        </p:nvSpPr>
        <p:spPr/>
        <p:txBody>
          <a:bodyPr/>
          <a:lstStyle/>
          <a:p>
            <a:fld id="{6516EA21-3425-D74C-BEA1-8D01A22772C7}" type="slidenum">
              <a:rPr lang="en-US" smtClean="0"/>
              <a:t>6</a:t>
            </a:fld>
            <a:endParaRPr lang="en-US"/>
          </a:p>
        </p:txBody>
      </p:sp>
    </p:spTree>
    <p:extLst>
      <p:ext uri="{BB962C8B-B14F-4D97-AF65-F5344CB8AC3E}">
        <p14:creationId xmlns:p14="http://schemas.microsoft.com/office/powerpoint/2010/main" val="2775372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we look at some of the new features in OJS 3, I want to lay some groundwork for these upgrades and what they entail.</a:t>
            </a:r>
          </a:p>
          <a:p>
            <a:endParaRPr lang="en-US" dirty="0" smtClean="0"/>
          </a:p>
          <a:p>
            <a:pPr marL="457200" indent="-457200">
              <a:buFont typeface="Arial" panose="020B0604020202020204" pitchFamily="34" charset="0"/>
              <a:buChar char="•"/>
            </a:pPr>
            <a:r>
              <a:rPr lang="en-US" sz="2400" dirty="0" smtClean="0"/>
              <a:t>OJS 3 is a major release, with some major changes</a:t>
            </a:r>
            <a:r>
              <a:rPr lang="en-US" sz="2400" baseline="0" dirty="0" smtClean="0"/>
              <a:t> to both the Reader and Administrative interfaces. It’ll take some getting used to but it’s a big improvement.</a:t>
            </a:r>
          </a:p>
          <a:p>
            <a:pPr marL="914400" lvl="1" indent="-457200">
              <a:buFont typeface="Arial" panose="020B0604020202020204" pitchFamily="34" charset="0"/>
              <a:buChar char="•"/>
            </a:pPr>
            <a:r>
              <a:rPr lang="en-US" sz="2400" baseline="0" dirty="0" smtClean="0"/>
              <a:t>Because of major changes to the interface, any theming customizations you may have done to your OJS2 journal will not carry over to the upgrade site. This is something we’ll talk more about when we get into the upgrade process.</a:t>
            </a:r>
            <a:endParaRPr lang="en-US" sz="2400" dirty="0" smtClean="0"/>
          </a:p>
          <a:p>
            <a:pPr marL="457200" indent="-457200">
              <a:buFont typeface="Arial" panose="020B0604020202020204" pitchFamily="34" charset="0"/>
              <a:buChar char="•"/>
            </a:pPr>
            <a:r>
              <a:rPr lang="en-US" sz="2400" dirty="0" smtClean="0"/>
              <a:t>Secondly, TDL will upgrade journals in batches, by institution.</a:t>
            </a:r>
          </a:p>
          <a:p>
            <a:pPr marL="1143000" lvl="1" indent="-457200">
              <a:buFont typeface="Arial" panose="020B0604020202020204" pitchFamily="34" charset="0"/>
              <a:buChar char="•"/>
            </a:pPr>
            <a:r>
              <a:rPr lang="en-US" dirty="0" smtClean="0"/>
              <a:t>Starting with University of Houston and Texas State University</a:t>
            </a:r>
          </a:p>
          <a:p>
            <a:pPr marL="1143000" lvl="1" indent="-457200">
              <a:buFont typeface="Arial" panose="020B0604020202020204" pitchFamily="34" charset="0"/>
              <a:buChar char="•"/>
            </a:pPr>
            <a:r>
              <a:rPr lang="en-US" dirty="0" smtClean="0"/>
              <a:t>Next batch (October): Texas A&amp;M Libraries</a:t>
            </a:r>
          </a:p>
          <a:p>
            <a:pPr marL="1143000" lvl="1" indent="-457200">
              <a:buFont typeface="Arial" panose="020B0604020202020204" pitchFamily="34" charset="0"/>
              <a:buChar char="•"/>
            </a:pPr>
            <a:r>
              <a:rPr lang="en-US" dirty="0" smtClean="0"/>
              <a:t>We’ll continue from there, hoping that we can accelerate the pace of upgrades as we go.</a:t>
            </a:r>
          </a:p>
          <a:p>
            <a:pPr marL="457200" indent="-457200">
              <a:buFont typeface="Arial" panose="020B0604020202020204" pitchFamily="34" charset="0"/>
              <a:buChar char="•"/>
            </a:pPr>
            <a:r>
              <a:rPr lang="en-US" sz="2400" dirty="0" smtClean="0"/>
              <a:t>Goal: complete all upgrades by April. Hopefully we’ll be done</a:t>
            </a:r>
            <a:r>
              <a:rPr lang="en-US" sz="2400" baseline="0" dirty="0" smtClean="0"/>
              <a:t> well before then, but realistically we feel we need to spread these 75 journal site upgrades over several months to be able to adequately support each journal team, and allow our staff to maintain progress on other projects.</a:t>
            </a:r>
            <a:r>
              <a:rPr lang="en-US" sz="2400" dirty="0" smtClean="0"/>
              <a:t> </a:t>
            </a:r>
          </a:p>
          <a:p>
            <a:pPr marL="457200" indent="-457200">
              <a:buFont typeface="Arial" panose="020B0604020202020204" pitchFamily="34" charset="0"/>
              <a:buChar char="•"/>
            </a:pPr>
            <a:r>
              <a:rPr lang="en-US" sz="2400" dirty="0" smtClean="0"/>
              <a:t>Each </a:t>
            </a:r>
            <a:r>
              <a:rPr lang="en-US" sz="2400" dirty="0" smtClean="0"/>
              <a:t>journal team will have multiple opportunities to test, learn, and theme their  journal in OJS 3.</a:t>
            </a:r>
          </a:p>
          <a:p>
            <a:pPr marL="457200" indent="-457200">
              <a:buFont typeface="Arial" panose="020B0604020202020204" pitchFamily="34" charset="0"/>
              <a:buChar char="•"/>
            </a:pPr>
            <a:r>
              <a:rPr lang="en-US" sz="2400" dirty="0" smtClean="0"/>
              <a:t>We will keep a flexible schedule – you will tell us when you’re ready</a:t>
            </a:r>
            <a:r>
              <a:rPr lang="en-US" sz="2400" baseline="0" dirty="0" smtClean="0"/>
              <a:t> to take the final step, because we want you and your journal to be well-prepared</a:t>
            </a:r>
            <a:r>
              <a:rPr lang="en-US" sz="2400" baseline="0" dirty="0" smtClean="0"/>
              <a:t>.</a:t>
            </a:r>
            <a:endParaRPr lang="en-US" sz="2400" dirty="0" smtClean="0"/>
          </a:p>
        </p:txBody>
      </p:sp>
      <p:sp>
        <p:nvSpPr>
          <p:cNvPr id="4" name="Slide Number Placeholder 3"/>
          <p:cNvSpPr>
            <a:spLocks noGrp="1"/>
          </p:cNvSpPr>
          <p:nvPr>
            <p:ph type="sldNum" sz="quarter" idx="10"/>
          </p:nvPr>
        </p:nvSpPr>
        <p:spPr/>
        <p:txBody>
          <a:bodyPr/>
          <a:lstStyle/>
          <a:p>
            <a:fld id="{6516EA21-3425-D74C-BEA1-8D01A22772C7}" type="slidenum">
              <a:rPr lang="en-US" smtClean="0"/>
              <a:t>7</a:t>
            </a:fld>
            <a:endParaRPr lang="en-US"/>
          </a:p>
        </p:txBody>
      </p:sp>
    </p:spTree>
    <p:extLst>
      <p:ext uri="{BB962C8B-B14F-4D97-AF65-F5344CB8AC3E}">
        <p14:creationId xmlns:p14="http://schemas.microsoft.com/office/powerpoint/2010/main" val="2146050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 let’s</a:t>
            </a:r>
            <a:r>
              <a:rPr lang="en-US" sz="1200" kern="1200" baseline="0" dirty="0" smtClean="0">
                <a:solidFill>
                  <a:schemeClr val="tx1"/>
                </a:solidFill>
                <a:effectLst/>
                <a:latin typeface="+mn-lt"/>
                <a:ea typeface="+mn-ea"/>
                <a:cs typeface="+mn-cs"/>
              </a:rPr>
              <a:t> talk about what’s new.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 I</a:t>
            </a:r>
            <a:r>
              <a:rPr lang="en-US" sz="1200" kern="1200" baseline="0" dirty="0" smtClean="0">
                <a:solidFill>
                  <a:schemeClr val="tx1"/>
                </a:solidFill>
                <a:effectLst/>
                <a:latin typeface="+mn-lt"/>
                <a:ea typeface="+mn-ea"/>
                <a:cs typeface="+mn-cs"/>
              </a:rPr>
              <a:t> mentioned, </a:t>
            </a:r>
            <a:r>
              <a:rPr lang="en-US" sz="1200" kern="1200" dirty="0" smtClean="0">
                <a:solidFill>
                  <a:schemeClr val="tx1"/>
                </a:solidFill>
                <a:effectLst/>
                <a:latin typeface="+mn-lt"/>
                <a:ea typeface="+mn-ea"/>
                <a:cs typeface="+mn-cs"/>
              </a:rPr>
              <a:t>OJS </a:t>
            </a:r>
            <a:r>
              <a:rPr lang="en-US" sz="1200" kern="1200" dirty="0">
                <a:solidFill>
                  <a:schemeClr val="tx1"/>
                </a:solidFill>
                <a:effectLst/>
                <a:latin typeface="+mn-lt"/>
                <a:ea typeface="+mn-ea"/>
                <a:cs typeface="+mn-cs"/>
              </a:rPr>
              <a:t>3 is significantly different than its </a:t>
            </a:r>
            <a:r>
              <a:rPr lang="en-US" sz="1200" kern="1200" dirty="0" smtClean="0">
                <a:solidFill>
                  <a:schemeClr val="tx1"/>
                </a:solidFill>
                <a:effectLst/>
                <a:latin typeface="+mn-lt"/>
                <a:ea typeface="+mn-ea"/>
                <a:cs typeface="+mn-cs"/>
              </a:rPr>
              <a:t>predecessor.</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516EA21-3425-D74C-BEA1-8D01A22772C7}" type="slidenum">
              <a:rPr lang="en-US" smtClean="0"/>
              <a:t>8</a:t>
            </a:fld>
            <a:endParaRPr lang="en-US"/>
          </a:p>
        </p:txBody>
      </p:sp>
    </p:spTree>
    <p:extLst>
      <p:ext uri="{BB962C8B-B14F-4D97-AF65-F5344CB8AC3E}">
        <p14:creationId xmlns:p14="http://schemas.microsoft.com/office/powerpoint/2010/main" val="2587274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These include:</a:t>
            </a:r>
          </a:p>
          <a:p>
            <a:pPr marL="457200" indent="-457200">
              <a:buFont typeface="Arial" panose="020B0604020202020204" pitchFamily="34" charset="0"/>
              <a:buChar char="•"/>
            </a:pPr>
            <a:r>
              <a:rPr lang="en-US" dirty="0" smtClean="0"/>
              <a:t>Reader </a:t>
            </a:r>
            <a:r>
              <a:rPr lang="en-US" dirty="0"/>
              <a:t>interface </a:t>
            </a:r>
            <a:r>
              <a:rPr lang="en-US" dirty="0" smtClean="0"/>
              <a:t>improvements like</a:t>
            </a:r>
            <a:endParaRPr lang="en-US" dirty="0"/>
          </a:p>
          <a:p>
            <a:pPr marL="1143000" lvl="1" indent="-457200">
              <a:buFont typeface="Arial" panose="020B0604020202020204" pitchFamily="34" charset="0"/>
              <a:buChar char="•"/>
            </a:pPr>
            <a:r>
              <a:rPr lang="en-US" dirty="0"/>
              <a:t>Easier </a:t>
            </a:r>
            <a:r>
              <a:rPr lang="en-US" dirty="0" smtClean="0"/>
              <a:t>navigation and </a:t>
            </a:r>
            <a:endParaRPr lang="en-US" dirty="0"/>
          </a:p>
          <a:p>
            <a:pPr marL="1143000" lvl="1" indent="-457200">
              <a:buFont typeface="Arial" panose="020B0604020202020204" pitchFamily="34" charset="0"/>
              <a:buChar char="•"/>
            </a:pPr>
            <a:r>
              <a:rPr lang="en-US" dirty="0"/>
              <a:t>Simplified registration</a:t>
            </a:r>
          </a:p>
          <a:p>
            <a:pPr marL="457200" indent="-457200">
              <a:buFont typeface="Arial" panose="020B0604020202020204" pitchFamily="34" charset="0"/>
              <a:buChar char="•"/>
            </a:pPr>
            <a:r>
              <a:rPr lang="en-US" dirty="0"/>
              <a:t>Editorial/Administrative interface </a:t>
            </a:r>
            <a:r>
              <a:rPr lang="en-US" dirty="0" smtClean="0"/>
              <a:t>changes that </a:t>
            </a:r>
            <a:r>
              <a:rPr lang="en-US" dirty="0" smtClean="0"/>
              <a:t>increase efficiency</a:t>
            </a:r>
            <a:r>
              <a:rPr lang="en-US" baseline="0" dirty="0" smtClean="0"/>
              <a:t> and add </a:t>
            </a:r>
            <a:r>
              <a:rPr lang="en-US" dirty="0" smtClean="0"/>
              <a:t>new </a:t>
            </a:r>
            <a:r>
              <a:rPr lang="en-US" dirty="0" smtClean="0"/>
              <a:t>functionality.</a:t>
            </a:r>
          </a:p>
          <a:p>
            <a:pPr marL="457200" indent="-457200">
              <a:buFont typeface="Arial" panose="020B0604020202020204" pitchFamily="34" charset="0"/>
              <a:buChar char="•"/>
            </a:pPr>
            <a:endParaRPr lang="en-US" dirty="0" smtClean="0"/>
          </a:p>
          <a:p>
            <a:pPr marL="457200" indent="-457200">
              <a:buFont typeface="Arial" panose="020B0604020202020204" pitchFamily="34" charset="0"/>
              <a:buChar char="•"/>
            </a:pPr>
            <a:r>
              <a:rPr lang="en-US" dirty="0" smtClean="0"/>
              <a:t>It also includes a fully responsive</a:t>
            </a:r>
            <a:r>
              <a:rPr lang="en-US" baseline="0" dirty="0" smtClean="0"/>
              <a:t> design that in many ways is more easily customizable.</a:t>
            </a:r>
            <a:endParaRPr lang="en-US" dirty="0"/>
          </a:p>
          <a:p>
            <a:endParaRPr lang="en-US" dirty="0"/>
          </a:p>
        </p:txBody>
      </p:sp>
      <p:sp>
        <p:nvSpPr>
          <p:cNvPr id="4" name="Slide Number Placeholder 3"/>
          <p:cNvSpPr>
            <a:spLocks noGrp="1"/>
          </p:cNvSpPr>
          <p:nvPr>
            <p:ph type="sldNum" sz="quarter" idx="5"/>
          </p:nvPr>
        </p:nvSpPr>
        <p:spPr/>
        <p:txBody>
          <a:bodyPr/>
          <a:lstStyle/>
          <a:p>
            <a:fld id="{6516EA21-3425-D74C-BEA1-8D01A22772C7}" type="slidenum">
              <a:rPr lang="en-US" smtClean="0"/>
              <a:t>9</a:t>
            </a:fld>
            <a:endParaRPr lang="en-US"/>
          </a:p>
        </p:txBody>
      </p:sp>
    </p:spTree>
    <p:extLst>
      <p:ext uri="{BB962C8B-B14F-4D97-AF65-F5344CB8AC3E}">
        <p14:creationId xmlns:p14="http://schemas.microsoft.com/office/powerpoint/2010/main" val="25884559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524000" y="3602038"/>
            <a:ext cx="9144000" cy="1655762"/>
          </a:xfrm>
        </p:spPr>
        <p:txBody>
          <a:bodyPr/>
          <a:lstStyle>
            <a:lvl1pPr marL="0" indent="0" algn="ctr">
              <a:buNone/>
              <a:defRPr sz="2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TITLE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000" y="1100032"/>
            <a:ext cx="8229600" cy="2370790"/>
          </a:xfrm>
          <a:prstGeom prst="rect">
            <a:avLst/>
          </a:prstGeom>
        </p:spPr>
      </p:pic>
    </p:spTree>
    <p:extLst>
      <p:ext uri="{BB962C8B-B14F-4D97-AF65-F5344CB8AC3E}">
        <p14:creationId xmlns:p14="http://schemas.microsoft.com/office/powerpoint/2010/main" val="738758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8" name="Rectangle 7"/>
          <p:cNvSpPr/>
          <p:nvPr/>
        </p:nvSpPr>
        <p:spPr>
          <a:xfrm>
            <a:off x="18"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3" y="6459787"/>
            <a:ext cx="2618511" cy="365125"/>
          </a:xfrm>
        </p:spPr>
        <p:txBody>
          <a:bodyPr/>
          <a:lstStyle>
            <a:lvl1pPr algn="l">
              <a:defRPr/>
            </a:lvl1pPr>
          </a:lstStyle>
          <a:p>
            <a:fld id="{23F78B33-1352-4988-8F8A-B05C1AE98571}" type="datetimeFigureOut">
              <a:rPr lang="en-US" smtClean="0"/>
              <a:t>8/27/2019</a:t>
            </a:fld>
            <a:endParaRPr lang="en-US"/>
          </a:p>
        </p:txBody>
      </p:sp>
      <p:sp>
        <p:nvSpPr>
          <p:cNvPr id="6" name="Footer Placeholder 5"/>
          <p:cNvSpPr>
            <a:spLocks noGrp="1"/>
          </p:cNvSpPr>
          <p:nvPr>
            <p:ph type="ftr" sz="quarter" idx="11"/>
          </p:nvPr>
        </p:nvSpPr>
        <p:spPr>
          <a:xfrm>
            <a:off x="4800600" y="6459787"/>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FB985127-087B-475E-BF3F-B3A3B2D4B3AF}" type="slidenum">
              <a:rPr lang="en-US" smtClean="0"/>
              <a:t>‹#›</a:t>
            </a:fld>
            <a:endParaRPr lang="en-US"/>
          </a:p>
        </p:txBody>
      </p:sp>
    </p:spTree>
    <p:extLst>
      <p:ext uri="{BB962C8B-B14F-4D97-AF65-F5344CB8AC3E}">
        <p14:creationId xmlns:p14="http://schemas.microsoft.com/office/powerpoint/2010/main" val="2424152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Overview</a:t>
            </a:r>
          </a:p>
        </p:txBody>
      </p:sp>
      <p:sp>
        <p:nvSpPr>
          <p:cNvPr id="3" name="Content Placeholder 2"/>
          <p:cNvSpPr>
            <a:spLocks noGrp="1"/>
          </p:cNvSpPr>
          <p:nvPr>
            <p:ph idx="1"/>
          </p:nvPr>
        </p:nvSpPr>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US"/>
              <a:t>tdl.org</a:t>
            </a:r>
          </a:p>
        </p:txBody>
      </p:sp>
      <p:pic>
        <p:nvPicPr>
          <p:cNvPr id="4" name="Picture 3"/>
          <p:cNvPicPr>
            <a:picLocks noChangeAspect="1"/>
          </p:cNvPicPr>
          <p:nvPr userDrawn="1"/>
        </p:nvPicPr>
        <p:blipFill>
          <a:blip r:embed="rId2">
            <a:alphaModFix amt="35000"/>
            <a:extLst>
              <a:ext uri="{28A0092B-C50C-407E-A947-70E740481C1C}">
                <a14:useLocalDpi xmlns:a14="http://schemas.microsoft.com/office/drawing/2010/main" val="0"/>
              </a:ext>
            </a:extLst>
          </a:blip>
          <a:stretch>
            <a:fillRect/>
          </a:stretch>
        </p:blipFill>
        <p:spPr>
          <a:xfrm>
            <a:off x="9051696" y="110515"/>
            <a:ext cx="3048000" cy="3048000"/>
          </a:xfrm>
          <a:prstGeom prst="rect">
            <a:avLst/>
          </a:prstGeom>
        </p:spPr>
      </p:pic>
    </p:spTree>
    <p:extLst>
      <p:ext uri="{BB962C8B-B14F-4D97-AF65-F5344CB8AC3E}">
        <p14:creationId xmlns:p14="http://schemas.microsoft.com/office/powerpoint/2010/main" val="697706271"/>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709738"/>
            <a:ext cx="10515600" cy="2852737"/>
          </a:xfrm>
        </p:spPr>
        <p:txBody>
          <a:bodyPr anchor="b"/>
          <a:lstStyle>
            <a:lvl1pPr>
              <a:defRPr sz="6000"/>
            </a:lvl1pPr>
          </a:lstStyle>
          <a:p>
            <a:r>
              <a:rPr lang="en-US" dirty="0"/>
              <a:t>Section Header		</a:t>
            </a:r>
          </a:p>
        </p:txBody>
      </p:sp>
      <p:sp>
        <p:nvSpPr>
          <p:cNvPr id="3" name="Text Placeholder 2"/>
          <p:cNvSpPr>
            <a:spLocks noGrp="1"/>
          </p:cNvSpPr>
          <p:nvPr>
            <p:ph type="body" idx="1" hasCustomPrompt="1"/>
          </p:nvPr>
        </p:nvSpPr>
        <p:spPr>
          <a:xfrm>
            <a:off x="831850" y="4589463"/>
            <a:ext cx="10515600" cy="1500187"/>
          </a:xfrm>
        </p:spPr>
        <p:txBody>
          <a:bodyPr/>
          <a:lstStyle>
            <a:lvl1pPr marL="0" indent="0">
              <a:buNone/>
              <a:defRPr sz="2400" baseline="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Teaser for section</a:t>
            </a:r>
          </a:p>
        </p:txBody>
      </p:sp>
      <p:sp>
        <p:nvSpPr>
          <p:cNvPr id="7" name="Footer Placeholder 6"/>
          <p:cNvSpPr>
            <a:spLocks noGrp="1"/>
          </p:cNvSpPr>
          <p:nvPr>
            <p:ph type="ftr" sz="quarter" idx="10"/>
          </p:nvPr>
        </p:nvSpPr>
        <p:spPr/>
        <p:txBody>
          <a:bodyPr/>
          <a:lstStyle/>
          <a:p>
            <a:r>
              <a:rPr lang="en-US"/>
              <a:t>tdl.org</a:t>
            </a:r>
            <a:endParaRPr lang="en-US" dirty="0"/>
          </a:p>
        </p:txBody>
      </p:sp>
      <p:pic>
        <p:nvPicPr>
          <p:cNvPr id="6" name="Picture 5"/>
          <p:cNvPicPr>
            <a:picLocks noChangeAspect="1"/>
          </p:cNvPicPr>
          <p:nvPr userDrawn="1"/>
        </p:nvPicPr>
        <p:blipFill>
          <a:blip r:embed="rId2">
            <a:alphaModFix amt="35000"/>
            <a:extLst>
              <a:ext uri="{28A0092B-C50C-407E-A947-70E740481C1C}">
                <a14:useLocalDpi xmlns:a14="http://schemas.microsoft.com/office/drawing/2010/main" val="0"/>
              </a:ext>
            </a:extLst>
          </a:blip>
          <a:stretch>
            <a:fillRect/>
          </a:stretch>
        </p:blipFill>
        <p:spPr>
          <a:xfrm>
            <a:off x="9051696" y="110515"/>
            <a:ext cx="3048000" cy="3048000"/>
          </a:xfrm>
          <a:prstGeom prst="rect">
            <a:avLst/>
          </a:prstGeom>
        </p:spPr>
      </p:pic>
    </p:spTree>
    <p:extLst>
      <p:ext uri="{BB962C8B-B14F-4D97-AF65-F5344CB8AC3E}">
        <p14:creationId xmlns:p14="http://schemas.microsoft.com/office/powerpoint/2010/main" val="1088584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a:t>tdl.org</a:t>
            </a:r>
          </a:p>
        </p:txBody>
      </p:sp>
      <p:pic>
        <p:nvPicPr>
          <p:cNvPr id="7" name="Picture 6"/>
          <p:cNvPicPr>
            <a:picLocks noChangeAspect="1"/>
          </p:cNvPicPr>
          <p:nvPr userDrawn="1"/>
        </p:nvPicPr>
        <p:blipFill>
          <a:blip r:embed="rId2">
            <a:alphaModFix amt="35000"/>
            <a:extLst>
              <a:ext uri="{28A0092B-C50C-407E-A947-70E740481C1C}">
                <a14:useLocalDpi xmlns:a14="http://schemas.microsoft.com/office/drawing/2010/main" val="0"/>
              </a:ext>
            </a:extLst>
          </a:blip>
          <a:stretch>
            <a:fillRect/>
          </a:stretch>
        </p:blipFill>
        <p:spPr>
          <a:xfrm>
            <a:off x="9051696" y="110515"/>
            <a:ext cx="3048000" cy="3048000"/>
          </a:xfrm>
          <a:prstGeom prst="rect">
            <a:avLst/>
          </a:prstGeom>
        </p:spPr>
      </p:pic>
    </p:spTree>
    <p:extLst>
      <p:ext uri="{BB962C8B-B14F-4D97-AF65-F5344CB8AC3E}">
        <p14:creationId xmlns:p14="http://schemas.microsoft.com/office/powerpoint/2010/main" val="1419393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r>
              <a:rPr lang="en-US"/>
              <a:t>tdl.org</a:t>
            </a:r>
          </a:p>
        </p:txBody>
      </p:sp>
      <p:pic>
        <p:nvPicPr>
          <p:cNvPr id="5" name="Picture 4"/>
          <p:cNvPicPr>
            <a:picLocks noChangeAspect="1"/>
          </p:cNvPicPr>
          <p:nvPr userDrawn="1"/>
        </p:nvPicPr>
        <p:blipFill>
          <a:blip r:embed="rId2">
            <a:alphaModFix amt="35000"/>
            <a:extLst>
              <a:ext uri="{28A0092B-C50C-407E-A947-70E740481C1C}">
                <a14:useLocalDpi xmlns:a14="http://schemas.microsoft.com/office/drawing/2010/main" val="0"/>
              </a:ext>
            </a:extLst>
          </a:blip>
          <a:stretch>
            <a:fillRect/>
          </a:stretch>
        </p:blipFill>
        <p:spPr>
          <a:xfrm>
            <a:off x="9051696" y="110515"/>
            <a:ext cx="3048000" cy="3048000"/>
          </a:xfrm>
          <a:prstGeom prst="rect">
            <a:avLst/>
          </a:prstGeom>
        </p:spPr>
      </p:pic>
    </p:spTree>
    <p:extLst>
      <p:ext uri="{BB962C8B-B14F-4D97-AF65-F5344CB8AC3E}">
        <p14:creationId xmlns:p14="http://schemas.microsoft.com/office/powerpoint/2010/main" val="511032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038600" y="6356350"/>
            <a:ext cx="4114800" cy="365125"/>
          </a:xfrm>
          <a:prstGeom prst="rect">
            <a:avLst/>
          </a:prstGeom>
        </p:spPr>
        <p:txBody>
          <a:bodyPr/>
          <a:lstStyle/>
          <a:p>
            <a:r>
              <a:rPr lang="en-US"/>
              <a:t>tdl.org</a:t>
            </a:r>
          </a:p>
        </p:txBody>
      </p:sp>
      <p:pic>
        <p:nvPicPr>
          <p:cNvPr id="4" name="Picture 3"/>
          <p:cNvPicPr>
            <a:picLocks noChangeAspect="1"/>
          </p:cNvPicPr>
          <p:nvPr userDrawn="1"/>
        </p:nvPicPr>
        <p:blipFill>
          <a:blip r:embed="rId2">
            <a:alphaModFix amt="35000"/>
            <a:extLst>
              <a:ext uri="{28A0092B-C50C-407E-A947-70E740481C1C}">
                <a14:useLocalDpi xmlns:a14="http://schemas.microsoft.com/office/drawing/2010/main" val="0"/>
              </a:ext>
            </a:extLst>
          </a:blip>
          <a:stretch>
            <a:fillRect/>
          </a:stretch>
        </p:blipFill>
        <p:spPr>
          <a:xfrm>
            <a:off x="9051696" y="110515"/>
            <a:ext cx="3048000" cy="3048000"/>
          </a:xfrm>
          <a:prstGeom prst="rect">
            <a:avLst/>
          </a:prstGeom>
        </p:spPr>
      </p:pic>
    </p:spTree>
    <p:extLst>
      <p:ext uri="{BB962C8B-B14F-4D97-AF65-F5344CB8AC3E}">
        <p14:creationId xmlns:p14="http://schemas.microsoft.com/office/powerpoint/2010/main" val="1129181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038600" y="6356350"/>
            <a:ext cx="4114800" cy="365125"/>
          </a:xfrm>
          <a:prstGeom prst="rect">
            <a:avLst/>
          </a:prstGeom>
        </p:spPr>
        <p:txBody>
          <a:bodyPr/>
          <a:lstStyle/>
          <a:p>
            <a:r>
              <a:rPr lang="en-US"/>
              <a:t>tdl.org</a:t>
            </a:r>
          </a:p>
        </p:txBody>
      </p:sp>
    </p:spTree>
    <p:extLst>
      <p:ext uri="{BB962C8B-B14F-4D97-AF65-F5344CB8AC3E}">
        <p14:creationId xmlns:p14="http://schemas.microsoft.com/office/powerpoint/2010/main" val="1825330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a:t>tdl.org</a:t>
            </a:r>
          </a:p>
        </p:txBody>
      </p:sp>
      <p:pic>
        <p:nvPicPr>
          <p:cNvPr id="7" name="Picture 6"/>
          <p:cNvPicPr>
            <a:picLocks noChangeAspect="1"/>
          </p:cNvPicPr>
          <p:nvPr userDrawn="1"/>
        </p:nvPicPr>
        <p:blipFill>
          <a:blip r:embed="rId2">
            <a:alphaModFix amt="35000"/>
            <a:extLst>
              <a:ext uri="{28A0092B-C50C-407E-A947-70E740481C1C}">
                <a14:useLocalDpi xmlns:a14="http://schemas.microsoft.com/office/drawing/2010/main" val="0"/>
              </a:ext>
            </a:extLst>
          </a:blip>
          <a:stretch>
            <a:fillRect/>
          </a:stretch>
        </p:blipFill>
        <p:spPr>
          <a:xfrm>
            <a:off x="9051696" y="110515"/>
            <a:ext cx="3048000" cy="3048000"/>
          </a:xfrm>
          <a:prstGeom prst="rect">
            <a:avLst/>
          </a:prstGeom>
        </p:spPr>
      </p:pic>
    </p:spTree>
    <p:extLst>
      <p:ext uri="{BB962C8B-B14F-4D97-AF65-F5344CB8AC3E}">
        <p14:creationId xmlns:p14="http://schemas.microsoft.com/office/powerpoint/2010/main" val="1609829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524000" y="3602038"/>
            <a:ext cx="9144000" cy="1655762"/>
          </a:xfrm>
        </p:spPr>
        <p:txBody>
          <a:bodyPr/>
          <a:lstStyle>
            <a:lvl1pPr marL="0" indent="0" algn="ctr">
              <a:buNone/>
              <a:defRPr sz="2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END SLIDE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000" y="1100032"/>
            <a:ext cx="8229600" cy="2370790"/>
          </a:xfrm>
          <a:prstGeom prst="rect">
            <a:avLst/>
          </a:prstGeom>
        </p:spPr>
      </p:pic>
      <p:pic>
        <p:nvPicPr>
          <p:cNvPr id="2" name="Picture 1"/>
          <p:cNvPicPr>
            <a:picLocks noChangeAspect="1"/>
          </p:cNvPicPr>
          <p:nvPr userDrawn="1"/>
        </p:nvPicPr>
        <p:blipFill>
          <a:blip r:embed="rId3">
            <a:alphaModFix amt="50000"/>
            <a:extLst>
              <a:ext uri="{28A0092B-C50C-407E-A947-70E740481C1C}">
                <a14:useLocalDpi xmlns:a14="http://schemas.microsoft.com/office/drawing/2010/main" val="0"/>
              </a:ext>
            </a:extLst>
          </a:blip>
          <a:stretch>
            <a:fillRect/>
          </a:stretch>
        </p:blipFill>
        <p:spPr>
          <a:xfrm>
            <a:off x="4772660" y="5924911"/>
            <a:ext cx="2468880" cy="933089"/>
          </a:xfrm>
          <a:prstGeom prst="rect">
            <a:avLst/>
          </a:prstGeom>
        </p:spPr>
      </p:pic>
    </p:spTree>
    <p:extLst>
      <p:ext uri="{BB962C8B-B14F-4D97-AF65-F5344CB8AC3E}">
        <p14:creationId xmlns:p14="http://schemas.microsoft.com/office/powerpoint/2010/main" val="2015314605"/>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2400" b="1" i="0">
                <a:solidFill>
                  <a:srgbClr val="006990"/>
                </a:solidFill>
                <a:latin typeface="Avenir Book" charset="0"/>
                <a:ea typeface="Avenir Book" charset="0"/>
                <a:cs typeface="Avenir Book" charset="0"/>
              </a:defRPr>
            </a:lvl1pPr>
          </a:lstStyle>
          <a:p>
            <a:r>
              <a:rPr lang="en-US" dirty="0" err="1"/>
              <a:t>tdl.org</a:t>
            </a:r>
            <a:endParaRPr lang="en-US" dirty="0"/>
          </a:p>
        </p:txBody>
      </p:sp>
    </p:spTree>
    <p:extLst>
      <p:ext uri="{BB962C8B-B14F-4D97-AF65-F5344CB8AC3E}">
        <p14:creationId xmlns:p14="http://schemas.microsoft.com/office/powerpoint/2010/main" val="5403966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9" r:id="rId7"/>
    <p:sldLayoutId id="2147483657" r:id="rId8"/>
    <p:sldLayoutId id="2147483658" r:id="rId9"/>
    <p:sldLayoutId id="2147483660" r:id="rId10"/>
  </p:sldLayoutIdLst>
  <p:hf sldNum="0" hdr="0" dt="0"/>
  <p:txStyles>
    <p:titleStyle>
      <a:lvl1pPr algn="l" defTabSz="914400" rtl="0" eaLnBrk="1" latinLnBrk="0" hangingPunct="1">
        <a:lnSpc>
          <a:spcPct val="90000"/>
        </a:lnSpc>
        <a:spcBef>
          <a:spcPct val="0"/>
        </a:spcBef>
        <a:buNone/>
        <a:defRPr sz="4400" b="1" i="0" kern="1200">
          <a:solidFill>
            <a:srgbClr val="006990"/>
          </a:solidFill>
          <a:latin typeface="Avenir Book" charset="0"/>
          <a:ea typeface="Avenir Book" charset="0"/>
          <a:cs typeface="Avenir Book" charset="0"/>
        </a:defRPr>
      </a:lvl1pPr>
    </p:titleStyle>
    <p:bodyStyle>
      <a:lvl1pPr marL="0" indent="0" algn="l" defTabSz="914400" rtl="0" eaLnBrk="1" latinLnBrk="0" hangingPunct="1">
        <a:lnSpc>
          <a:spcPct val="90000"/>
        </a:lnSpc>
        <a:spcBef>
          <a:spcPts val="1000"/>
        </a:spcBef>
        <a:buFont typeface="Arial"/>
        <a:buNone/>
        <a:defRPr sz="2800" kern="1200">
          <a:solidFill>
            <a:schemeClr val="bg2">
              <a:lumMod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bg2">
              <a:lumMod val="25000"/>
            </a:schemeClr>
          </a:solidFill>
          <a:latin typeface="+mj-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bg2">
              <a:lumMod val="25000"/>
            </a:schemeClr>
          </a:solidFill>
          <a:latin typeface="+mj-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bg2">
              <a:lumMod val="25000"/>
            </a:schemeClr>
          </a:solidFill>
          <a:latin typeface="+mj-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bg2">
              <a:lumMod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0.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0.xml"/><Relationship Id="rId5" Type="http://schemas.openxmlformats.org/officeDocument/2006/relationships/image" Target="../media/image28.png"/><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0.xml"/><Relationship Id="rId5" Type="http://schemas.openxmlformats.org/officeDocument/2006/relationships/image" Target="../media/image29.png"/><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hyperlink" Target="https://docs.pkp.sfu.ca/pkp-theming-guide/en/theme-default" TargetMode="External"/><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hyperlink" Target="https://docs.pkp.sfu.ca/pkp-theming-guide/en/theme-classic" TargetMode="External"/><Relationship Id="rId5" Type="http://schemas.openxmlformats.org/officeDocument/2006/relationships/image" Target="../media/image33.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10.xml"/><Relationship Id="rId4" Type="http://schemas.openxmlformats.org/officeDocument/2006/relationships/hyperlink" Target="https://docs.pkp.sfu.ca/pkp-theming-guide/en/theme-immersion"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hyperlink" Target="https://docs.pkp.sfu.ca/pkp-theming-guide/en/"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hyperlink" Target="https://texasdigitallibrary.atlassian.net/wiki/spaces/OAJ/pages/894369862/Open+Journal+Systems+version+3"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hyperlink" Target="mailto:support@tdl.org" TargetMode="External"/><Relationship Id="rId5" Type="http://schemas.openxmlformats.org/officeDocument/2006/relationships/hyperlink" Target="https://journals.tdl.org/ojs3-demo/index.php/ojs3-demo/index" TargetMode="External"/><Relationship Id="rId4" Type="http://schemas.openxmlformats.org/officeDocument/2006/relationships/hyperlink" Target="https://texasdigitallibrary.atlassian.net/wiki/spaces/OAJ/pages/982155321/Journal+Upgrades+OJS+3.x"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s://www.youtube.com/watch?v=0JSOIqvyukw&amp;list=PLg358gdRUrDX6lCgW1IVdUUPQBqRrFFBs" TargetMode="External"/><Relationship Id="rId13" Type="http://schemas.openxmlformats.org/officeDocument/2006/relationships/hyperlink" Target="https://docs.pkp.sfu.ca/" TargetMode="External"/><Relationship Id="rId3" Type="http://schemas.openxmlformats.org/officeDocument/2006/relationships/hyperlink" Target="https://docs.pkp.sfu.ca/learning-ojs/en/introduction#whats-new-in-ojs-31" TargetMode="External"/><Relationship Id="rId7" Type="http://schemas.openxmlformats.org/officeDocument/2006/relationships/hyperlink" Target="http://pkpschool.sfu.ca/courses/editorial-workflow-in-ojs-3/" TargetMode="External"/><Relationship Id="rId12" Type="http://schemas.openxmlformats.org/officeDocument/2006/relationships/hyperlink" Target="https://docs.pkp.sfu.ca/learning-ojs/en/"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hyperlink" Target="https://www.youtube.com/watch?v=KEnqNNTO0IM&amp;list=PLg358gdRUrDU_zeszfNUIqNtuSiTaiX5-" TargetMode="External"/><Relationship Id="rId11" Type="http://schemas.openxmlformats.org/officeDocument/2006/relationships/hyperlink" Target="http://pkpschool.sfu.ca/courses/writing-for-publication/" TargetMode="External"/><Relationship Id="rId5" Type="http://schemas.openxmlformats.org/officeDocument/2006/relationships/hyperlink" Target="http://pkpschool.sfu.ca/courses/setting-up-a-journal-in-ojs-3/" TargetMode="External"/><Relationship Id="rId15" Type="http://schemas.openxmlformats.org/officeDocument/2006/relationships/hyperlink" Target="https://docs.pkp.sfu.ca/gdpr_pkp_guide.pdf" TargetMode="External"/><Relationship Id="rId10" Type="http://schemas.openxmlformats.org/officeDocument/2006/relationships/hyperlink" Target="http://pkpschool.sfu.ca/courses/becoming-a-reviewer/" TargetMode="External"/><Relationship Id="rId4" Type="http://schemas.openxmlformats.org/officeDocument/2006/relationships/hyperlink" Target="https://pkp.sfu.ca/2016/09/01/ojs-3-new-features-overview/" TargetMode="External"/><Relationship Id="rId9" Type="http://schemas.openxmlformats.org/officeDocument/2006/relationships/hyperlink" Target="http://pkpschool.sfu.ca/courses/becoming-an-editor/" TargetMode="External"/><Relationship Id="rId14" Type="http://schemas.openxmlformats.org/officeDocument/2006/relationships/hyperlink" Target="http://forum.pkp.sfu.ca/"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mailto:support@tdl.org"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hyperlink" Target="http://www.tdl.org/support/helpdesk/"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creativecommons.org/licenses/by/4.0/legalcode" TargetMode="External"/><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openxmlformats.org/officeDocument/2006/relationships/image" Target="../media/image5.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10714" r="14286"/>
          <a:stretch/>
        </p:blipFill>
        <p:spPr>
          <a:xfrm flipH="1">
            <a:off x="0" y="-118753"/>
            <a:ext cx="12192000" cy="6976753"/>
          </a:xfrm>
          <a:prstGeom prst="rect">
            <a:avLst/>
          </a:prstGeom>
        </p:spPr>
      </p:pic>
      <p:sp>
        <p:nvSpPr>
          <p:cNvPr id="9" name="Rectangle 8"/>
          <p:cNvSpPr/>
          <p:nvPr/>
        </p:nvSpPr>
        <p:spPr>
          <a:xfrm>
            <a:off x="-304800" y="2209800"/>
            <a:ext cx="10744200" cy="1384995"/>
          </a:xfrm>
          <a:prstGeom prst="rect">
            <a:avLst/>
          </a:prstGeom>
        </p:spPr>
        <p:txBody>
          <a:bodyPr wrap="square">
            <a:spAutoFit/>
          </a:bodyPr>
          <a:lstStyle/>
          <a:p>
            <a:pPr algn="r"/>
            <a:r>
              <a:rPr lang="en-US" sz="4800" dirty="0">
                <a:solidFill>
                  <a:srgbClr val="006990"/>
                </a:solidFill>
              </a:rPr>
              <a:t>OJS 3 </a:t>
            </a:r>
            <a:r>
              <a:rPr lang="en-US" sz="4800" dirty="0" smtClean="0">
                <a:solidFill>
                  <a:srgbClr val="006990"/>
                </a:solidFill>
              </a:rPr>
              <a:t>Webinar:</a:t>
            </a:r>
          </a:p>
          <a:p>
            <a:pPr algn="r"/>
            <a:r>
              <a:rPr lang="en-US" sz="3600" dirty="0" smtClean="0">
                <a:solidFill>
                  <a:srgbClr val="006990"/>
                </a:solidFill>
              </a:rPr>
              <a:t>Overview of features and upgrade plans</a:t>
            </a:r>
            <a:endParaRPr lang="en-US" sz="3600" dirty="0">
              <a:solidFill>
                <a:srgbClr val="006990"/>
              </a:solidFill>
            </a:endParaRPr>
          </a:p>
        </p:txBody>
      </p:sp>
      <p:sp>
        <p:nvSpPr>
          <p:cNvPr id="15" name="Title 6"/>
          <p:cNvSpPr txBox="1">
            <a:spLocks/>
          </p:cNvSpPr>
          <p:nvPr/>
        </p:nvSpPr>
        <p:spPr bwMode="auto">
          <a:xfrm>
            <a:off x="6477000" y="4038601"/>
            <a:ext cx="3886200" cy="14700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r"/>
            <a:r>
              <a:rPr lang="en-US" sz="2000" b="1" dirty="0"/>
              <a:t>Kristi Park</a:t>
            </a:r>
          </a:p>
          <a:p>
            <a:pPr algn="r"/>
            <a:r>
              <a:rPr lang="en-US" sz="2000" dirty="0">
                <a:solidFill>
                  <a:schemeClr val="tx1">
                    <a:lumMod val="75000"/>
                    <a:lumOff val="25000"/>
                  </a:schemeClr>
                </a:solidFill>
              </a:rPr>
              <a:t>Director, TDL</a:t>
            </a:r>
          </a:p>
          <a:p>
            <a:pPr algn="r"/>
            <a:r>
              <a:rPr lang="en-US" sz="2000" dirty="0">
                <a:solidFill>
                  <a:schemeClr val="tx1">
                    <a:lumMod val="75000"/>
                    <a:lumOff val="25000"/>
                  </a:schemeClr>
                </a:solidFill>
              </a:rPr>
              <a:t>kristi.park@austin.utexas.edu</a:t>
            </a:r>
          </a:p>
          <a:p>
            <a:pPr algn="r"/>
            <a:r>
              <a:rPr lang="en-US" sz="2000" dirty="0">
                <a:solidFill>
                  <a:schemeClr val="tx1">
                    <a:lumMod val="75000"/>
                    <a:lumOff val="25000"/>
                  </a:schemeClr>
                </a:solidFill>
              </a:rPr>
              <a:t>TDL Helpdesk: </a:t>
            </a:r>
            <a:r>
              <a:rPr lang="en-US" sz="2000" b="1" dirty="0">
                <a:solidFill>
                  <a:srgbClr val="006990"/>
                </a:solidFill>
              </a:rPr>
              <a:t>support@tdl.org </a:t>
            </a:r>
          </a:p>
          <a:p>
            <a:pPr algn="r"/>
            <a:endParaRPr lang="en-US" sz="2000" dirty="0"/>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0400" y="381000"/>
            <a:ext cx="3429000" cy="1143000"/>
          </a:xfrm>
          <a:prstGeom prst="rect">
            <a:avLst/>
          </a:prstGeom>
        </p:spPr>
      </p:pic>
    </p:spTree>
    <p:extLst>
      <p:ext uri="{BB962C8B-B14F-4D97-AF65-F5344CB8AC3E}">
        <p14:creationId xmlns:p14="http://schemas.microsoft.com/office/powerpoint/2010/main" val="8937724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C3761-0FE1-40C1-93B1-5F01E44D5188}"/>
              </a:ext>
            </a:extLst>
          </p:cNvPr>
          <p:cNvSpPr>
            <a:spLocks noGrp="1"/>
          </p:cNvSpPr>
          <p:nvPr>
            <p:ph type="title"/>
          </p:nvPr>
        </p:nvSpPr>
        <p:spPr/>
        <p:txBody>
          <a:bodyPr>
            <a:normAutofit/>
          </a:bodyPr>
          <a:lstStyle/>
          <a:p>
            <a:r>
              <a:rPr lang="en-US" dirty="0"/>
              <a:t>Reader Interface</a:t>
            </a:r>
          </a:p>
        </p:txBody>
      </p:sp>
      <p:pic>
        <p:nvPicPr>
          <p:cNvPr id="5" name="Content Placeholder 4">
            <a:extLst>
              <a:ext uri="{FF2B5EF4-FFF2-40B4-BE49-F238E27FC236}">
                <a16:creationId xmlns:a16="http://schemas.microsoft.com/office/drawing/2014/main" id="{CE94B215-610B-430B-AFED-5E92FC9AF2C8}"/>
              </a:ext>
            </a:extLst>
          </p:cNvPr>
          <p:cNvPicPr>
            <a:picLocks noGrp="1" noChangeAspect="1"/>
          </p:cNvPicPr>
          <p:nvPr>
            <p:ph idx="1"/>
          </p:nvPr>
        </p:nvPicPr>
        <p:blipFill rotWithShape="1">
          <a:blip r:embed="rId3"/>
          <a:srcRect b="-6440"/>
          <a:stretch/>
        </p:blipFill>
        <p:spPr>
          <a:xfrm>
            <a:off x="4320540" y="594358"/>
            <a:ext cx="7568364" cy="5830265"/>
          </a:xfrm>
          <a:prstGeom prst="rect">
            <a:avLst/>
          </a:prstGeom>
          <a:ln>
            <a:noFill/>
          </a:ln>
          <a:effectLst>
            <a:outerShdw blurRad="292100" dist="139700" dir="2700000" algn="tl" rotWithShape="0">
              <a:srgbClr val="333333">
                <a:alpha val="65000"/>
              </a:srgbClr>
            </a:outerShdw>
          </a:effectLst>
        </p:spPr>
      </p:pic>
      <p:sp>
        <p:nvSpPr>
          <p:cNvPr id="9" name="Text Placeholder 8">
            <a:extLst>
              <a:ext uri="{FF2B5EF4-FFF2-40B4-BE49-F238E27FC236}">
                <a16:creationId xmlns:a16="http://schemas.microsoft.com/office/drawing/2014/main" id="{E119F73B-8F13-4F32-BD1B-29B37E30B378}"/>
              </a:ext>
            </a:extLst>
          </p:cNvPr>
          <p:cNvSpPr>
            <a:spLocks noGrp="1"/>
          </p:cNvSpPr>
          <p:nvPr>
            <p:ph type="body" sz="half" idx="2"/>
          </p:nvPr>
        </p:nvSpPr>
        <p:spPr/>
        <p:txBody>
          <a:bodyPr/>
          <a:lstStyle/>
          <a:p>
            <a:r>
              <a:rPr lang="en-US" dirty="0" smtClean="0"/>
              <a:t>Clean </a:t>
            </a:r>
            <a:r>
              <a:rPr lang="en-US" dirty="0"/>
              <a:t>and functional</a:t>
            </a:r>
          </a:p>
        </p:txBody>
      </p:sp>
    </p:spTree>
    <p:extLst>
      <p:ext uri="{BB962C8B-B14F-4D97-AF65-F5344CB8AC3E}">
        <p14:creationId xmlns:p14="http://schemas.microsoft.com/office/powerpoint/2010/main" val="4646944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C3761-0FE1-40C1-93B1-5F01E44D5188}"/>
              </a:ext>
            </a:extLst>
          </p:cNvPr>
          <p:cNvSpPr>
            <a:spLocks noGrp="1"/>
          </p:cNvSpPr>
          <p:nvPr>
            <p:ph type="title"/>
          </p:nvPr>
        </p:nvSpPr>
        <p:spPr/>
        <p:txBody>
          <a:bodyPr>
            <a:normAutofit/>
          </a:bodyPr>
          <a:lstStyle/>
          <a:p>
            <a:r>
              <a:rPr lang="en-US" dirty="0"/>
              <a:t>Reader Interface</a:t>
            </a:r>
          </a:p>
        </p:txBody>
      </p:sp>
      <p:pic>
        <p:nvPicPr>
          <p:cNvPr id="5" name="Content Placeholder 4">
            <a:extLst>
              <a:ext uri="{FF2B5EF4-FFF2-40B4-BE49-F238E27FC236}">
                <a16:creationId xmlns:a16="http://schemas.microsoft.com/office/drawing/2014/main" id="{CE94B215-610B-430B-AFED-5E92FC9AF2C8}"/>
              </a:ext>
            </a:extLst>
          </p:cNvPr>
          <p:cNvPicPr>
            <a:picLocks noGrp="1" noChangeAspect="1"/>
          </p:cNvPicPr>
          <p:nvPr>
            <p:ph idx="1"/>
          </p:nvPr>
        </p:nvPicPr>
        <p:blipFill rotWithShape="1">
          <a:blip r:embed="rId3"/>
          <a:stretch/>
        </p:blipFill>
        <p:spPr>
          <a:xfrm>
            <a:off x="4367709" y="594358"/>
            <a:ext cx="7501674" cy="5429251"/>
          </a:xfrm>
          <a:prstGeom prst="rect">
            <a:avLst/>
          </a:prstGeom>
          <a:ln>
            <a:noFill/>
          </a:ln>
          <a:effectLst>
            <a:outerShdw blurRad="292100" dist="139700" dir="2700000" algn="tl" rotWithShape="0">
              <a:srgbClr val="333333">
                <a:alpha val="65000"/>
              </a:srgbClr>
            </a:outerShdw>
          </a:effectLst>
        </p:spPr>
      </p:pic>
      <p:sp>
        <p:nvSpPr>
          <p:cNvPr id="3" name="Text Placeholder 2">
            <a:extLst>
              <a:ext uri="{FF2B5EF4-FFF2-40B4-BE49-F238E27FC236}">
                <a16:creationId xmlns:a16="http://schemas.microsoft.com/office/drawing/2014/main" id="{CBCF2260-A133-44F7-932E-DD4AEB7ACA59}"/>
              </a:ext>
            </a:extLst>
          </p:cNvPr>
          <p:cNvSpPr>
            <a:spLocks noGrp="1"/>
          </p:cNvSpPr>
          <p:nvPr>
            <p:ph type="body" sz="half" idx="2"/>
          </p:nvPr>
        </p:nvSpPr>
        <p:spPr/>
        <p:txBody>
          <a:bodyPr/>
          <a:lstStyle/>
          <a:p>
            <a:r>
              <a:rPr lang="en-US" dirty="0"/>
              <a:t>User functions moved to top right of screen</a:t>
            </a:r>
          </a:p>
        </p:txBody>
      </p:sp>
      <p:pic>
        <p:nvPicPr>
          <p:cNvPr id="7" name="Picture 6">
            <a:extLst>
              <a:ext uri="{FF2B5EF4-FFF2-40B4-BE49-F238E27FC236}">
                <a16:creationId xmlns:a16="http://schemas.microsoft.com/office/drawing/2014/main" id="{E542FB93-5105-40E1-91B3-4966D891D2B4}"/>
              </a:ext>
            </a:extLst>
          </p:cNvPr>
          <p:cNvPicPr>
            <a:picLocks noChangeAspect="1"/>
          </p:cNvPicPr>
          <p:nvPr/>
        </p:nvPicPr>
        <p:blipFill rotWithShape="1">
          <a:blip r:embed="rId4"/>
          <a:srcRect l="5614" r="11198" b="14095"/>
          <a:stretch/>
        </p:blipFill>
        <p:spPr>
          <a:xfrm>
            <a:off x="10730499" y="594359"/>
            <a:ext cx="1138884" cy="13485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319277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C3761-0FE1-40C1-93B1-5F01E44D5188}"/>
              </a:ext>
            </a:extLst>
          </p:cNvPr>
          <p:cNvSpPr>
            <a:spLocks noGrp="1"/>
          </p:cNvSpPr>
          <p:nvPr>
            <p:ph type="title"/>
          </p:nvPr>
        </p:nvSpPr>
        <p:spPr/>
        <p:txBody>
          <a:bodyPr>
            <a:normAutofit/>
          </a:bodyPr>
          <a:lstStyle/>
          <a:p>
            <a:r>
              <a:rPr lang="en-US" dirty="0"/>
              <a:t>Reader Interface</a:t>
            </a:r>
          </a:p>
        </p:txBody>
      </p:sp>
      <p:pic>
        <p:nvPicPr>
          <p:cNvPr id="5" name="Content Placeholder 4">
            <a:extLst>
              <a:ext uri="{FF2B5EF4-FFF2-40B4-BE49-F238E27FC236}">
                <a16:creationId xmlns:a16="http://schemas.microsoft.com/office/drawing/2014/main" id="{CE94B215-610B-430B-AFED-5E92FC9AF2C8}"/>
              </a:ext>
            </a:extLst>
          </p:cNvPr>
          <p:cNvPicPr>
            <a:picLocks noGrp="1" noChangeAspect="1"/>
          </p:cNvPicPr>
          <p:nvPr>
            <p:ph idx="1"/>
          </p:nvPr>
        </p:nvPicPr>
        <p:blipFill rotWithShape="1">
          <a:blip r:embed="rId3"/>
          <a:stretch/>
        </p:blipFill>
        <p:spPr>
          <a:xfrm>
            <a:off x="4503420" y="674370"/>
            <a:ext cx="7255411" cy="52510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 Placeholder 2">
            <a:extLst>
              <a:ext uri="{FF2B5EF4-FFF2-40B4-BE49-F238E27FC236}">
                <a16:creationId xmlns:a16="http://schemas.microsoft.com/office/drawing/2014/main" id="{32BF4B47-5D41-42A2-8E0A-4AA4BDB53EF3}"/>
              </a:ext>
            </a:extLst>
          </p:cNvPr>
          <p:cNvSpPr>
            <a:spLocks noGrp="1"/>
          </p:cNvSpPr>
          <p:nvPr>
            <p:ph type="body" sz="half" idx="2"/>
          </p:nvPr>
        </p:nvSpPr>
        <p:spPr/>
        <p:txBody>
          <a:bodyPr/>
          <a:lstStyle/>
          <a:p>
            <a:r>
              <a:rPr lang="en-US" dirty="0"/>
              <a:t>Collapsible “about” menu </a:t>
            </a:r>
          </a:p>
        </p:txBody>
      </p:sp>
      <p:pic>
        <p:nvPicPr>
          <p:cNvPr id="8" name="Picture 7">
            <a:extLst>
              <a:ext uri="{FF2B5EF4-FFF2-40B4-BE49-F238E27FC236}">
                <a16:creationId xmlns:a16="http://schemas.microsoft.com/office/drawing/2014/main" id="{B0D6B086-0BE2-497C-A291-B812D1BA16FB}"/>
              </a:ext>
            </a:extLst>
          </p:cNvPr>
          <p:cNvPicPr>
            <a:picLocks noChangeAspect="1"/>
          </p:cNvPicPr>
          <p:nvPr/>
        </p:nvPicPr>
        <p:blipFill rotWithShape="1">
          <a:blip r:embed="rId4"/>
          <a:srcRect t="10787" r="5265" b="4039"/>
          <a:stretch/>
        </p:blipFill>
        <p:spPr>
          <a:xfrm>
            <a:off x="6538767" y="1519707"/>
            <a:ext cx="1950677" cy="22022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854844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C3761-0FE1-40C1-93B1-5F01E44D5188}"/>
              </a:ext>
            </a:extLst>
          </p:cNvPr>
          <p:cNvSpPr>
            <a:spLocks noGrp="1"/>
          </p:cNvSpPr>
          <p:nvPr>
            <p:ph type="title"/>
          </p:nvPr>
        </p:nvSpPr>
        <p:spPr/>
        <p:txBody>
          <a:bodyPr>
            <a:normAutofit/>
          </a:bodyPr>
          <a:lstStyle/>
          <a:p>
            <a:r>
              <a:rPr lang="en-US" dirty="0"/>
              <a:t>Reader Interface</a:t>
            </a:r>
          </a:p>
        </p:txBody>
      </p:sp>
      <p:sp>
        <p:nvSpPr>
          <p:cNvPr id="11" name="Text Placeholder 10">
            <a:extLst>
              <a:ext uri="{FF2B5EF4-FFF2-40B4-BE49-F238E27FC236}">
                <a16:creationId xmlns:a16="http://schemas.microsoft.com/office/drawing/2014/main" id="{04A361DF-BA67-450E-AD47-346F7591761D}"/>
              </a:ext>
            </a:extLst>
          </p:cNvPr>
          <p:cNvSpPr>
            <a:spLocks noGrp="1"/>
          </p:cNvSpPr>
          <p:nvPr>
            <p:ph type="body" sz="half" idx="2"/>
          </p:nvPr>
        </p:nvSpPr>
        <p:spPr/>
        <p:txBody>
          <a:bodyPr/>
          <a:lstStyle/>
          <a:p>
            <a:r>
              <a:rPr lang="en-US" dirty="0"/>
              <a:t>Issue and Articles</a:t>
            </a:r>
          </a:p>
        </p:txBody>
      </p:sp>
      <p:pic>
        <p:nvPicPr>
          <p:cNvPr id="6" name="Picture 5">
            <a:extLst>
              <a:ext uri="{FF2B5EF4-FFF2-40B4-BE49-F238E27FC236}">
                <a16:creationId xmlns:a16="http://schemas.microsoft.com/office/drawing/2014/main" id="{C149B9D5-3D44-459A-94E1-F072A41F7797}"/>
              </a:ext>
            </a:extLst>
          </p:cNvPr>
          <p:cNvPicPr>
            <a:picLocks noChangeAspect="1"/>
          </p:cNvPicPr>
          <p:nvPr/>
        </p:nvPicPr>
        <p:blipFill>
          <a:blip r:embed="rId3"/>
          <a:stretch>
            <a:fillRect/>
          </a:stretch>
        </p:blipFill>
        <p:spPr>
          <a:xfrm>
            <a:off x="5283666" y="119892"/>
            <a:ext cx="3814613" cy="66608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051151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C3761-0FE1-40C1-93B1-5F01E44D5188}"/>
              </a:ext>
            </a:extLst>
          </p:cNvPr>
          <p:cNvSpPr>
            <a:spLocks noGrp="1"/>
          </p:cNvSpPr>
          <p:nvPr>
            <p:ph type="title"/>
          </p:nvPr>
        </p:nvSpPr>
        <p:spPr/>
        <p:txBody>
          <a:bodyPr>
            <a:normAutofit/>
          </a:bodyPr>
          <a:lstStyle/>
          <a:p>
            <a:r>
              <a:rPr lang="en-US" dirty="0"/>
              <a:t>Simpler user registration</a:t>
            </a:r>
          </a:p>
        </p:txBody>
      </p:sp>
      <p:pic>
        <p:nvPicPr>
          <p:cNvPr id="6" name="Content Placeholder 5">
            <a:extLst>
              <a:ext uri="{FF2B5EF4-FFF2-40B4-BE49-F238E27FC236}">
                <a16:creationId xmlns:a16="http://schemas.microsoft.com/office/drawing/2014/main" id="{B8B09982-A619-4891-9723-61DB7B7989FE}"/>
              </a:ext>
            </a:extLst>
          </p:cNvPr>
          <p:cNvPicPr>
            <a:picLocks noGrp="1" noChangeAspect="1"/>
          </p:cNvPicPr>
          <p:nvPr>
            <p:ph idx="1"/>
          </p:nvPr>
        </p:nvPicPr>
        <p:blipFill>
          <a:blip r:embed="rId3"/>
          <a:stretch>
            <a:fillRect/>
          </a:stretch>
        </p:blipFill>
        <p:spPr>
          <a:xfrm>
            <a:off x="5584631" y="125730"/>
            <a:ext cx="5125279" cy="6733380"/>
          </a:xfrm>
          <a:prstGeom prst="rect">
            <a:avLst/>
          </a:prstGeom>
        </p:spPr>
      </p:pic>
      <p:sp>
        <p:nvSpPr>
          <p:cNvPr id="7" name="Text Placeholder 6">
            <a:extLst>
              <a:ext uri="{FF2B5EF4-FFF2-40B4-BE49-F238E27FC236}">
                <a16:creationId xmlns:a16="http://schemas.microsoft.com/office/drawing/2014/main" id="{2F2A52C1-923C-465D-981C-9C45B82894C8}"/>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40003072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D46B0-33C8-41F3-8BA2-691D60742CA6}"/>
              </a:ext>
            </a:extLst>
          </p:cNvPr>
          <p:cNvSpPr>
            <a:spLocks noGrp="1"/>
          </p:cNvSpPr>
          <p:nvPr>
            <p:ph type="title"/>
          </p:nvPr>
        </p:nvSpPr>
        <p:spPr/>
        <p:txBody>
          <a:bodyPr/>
          <a:lstStyle/>
          <a:p>
            <a:r>
              <a:rPr lang="en-US" dirty="0" smtClean="0"/>
              <a:t>Editorial </a:t>
            </a:r>
            <a:r>
              <a:rPr lang="en-US" dirty="0" smtClean="0"/>
              <a:t>Interface </a:t>
            </a:r>
            <a:r>
              <a:rPr lang="en-US" dirty="0" smtClean="0"/>
              <a:t>changes</a:t>
            </a:r>
            <a:endParaRPr lang="en-US" dirty="0"/>
          </a:p>
        </p:txBody>
      </p:sp>
      <p:pic>
        <p:nvPicPr>
          <p:cNvPr id="6" name="Content Placeholder 5"/>
          <p:cNvPicPr>
            <a:picLocks noGrp="1" noChangeAspect="1"/>
          </p:cNvPicPr>
          <p:nvPr>
            <p:ph idx="1"/>
          </p:nvPr>
        </p:nvPicPr>
        <p:blipFill>
          <a:blip r:embed="rId3"/>
          <a:stretch>
            <a:fillRect/>
          </a:stretch>
        </p:blipFill>
        <p:spPr>
          <a:xfrm>
            <a:off x="4111706" y="1468192"/>
            <a:ext cx="8006396" cy="3721994"/>
          </a:xfrm>
          <a:prstGeom prst="rect">
            <a:avLst/>
          </a:prstGeom>
        </p:spPr>
      </p:pic>
      <p:sp>
        <p:nvSpPr>
          <p:cNvPr id="4" name="Text Placeholder 3">
            <a:extLst>
              <a:ext uri="{FF2B5EF4-FFF2-40B4-BE49-F238E27FC236}">
                <a16:creationId xmlns:a16="http://schemas.microsoft.com/office/drawing/2014/main" id="{64401AB6-93CD-49C0-8C1C-5B24CEEB6304}"/>
              </a:ext>
            </a:extLst>
          </p:cNvPr>
          <p:cNvSpPr>
            <a:spLocks noGrp="1"/>
          </p:cNvSpPr>
          <p:nvPr>
            <p:ph type="body" sz="half" idx="2"/>
          </p:nvPr>
        </p:nvSpPr>
        <p:spPr/>
        <p:txBody>
          <a:bodyPr>
            <a:normAutofit/>
          </a:bodyPr>
          <a:lstStyle/>
          <a:p>
            <a:r>
              <a:rPr lang="en-US" sz="1800" dirty="0" smtClean="0"/>
              <a:t>The “Dashboard”</a:t>
            </a:r>
            <a:endParaRPr lang="en-US" sz="1800" dirty="0"/>
          </a:p>
        </p:txBody>
      </p:sp>
      <p:sp>
        <p:nvSpPr>
          <p:cNvPr id="5" name="Footer Placeholder 4">
            <a:extLst>
              <a:ext uri="{FF2B5EF4-FFF2-40B4-BE49-F238E27FC236}">
                <a16:creationId xmlns:a16="http://schemas.microsoft.com/office/drawing/2014/main" id="{BB0C8F73-CC7E-4A7E-9464-12408E5FFA48}"/>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0345058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Dashboard</a:t>
            </a:r>
            <a:endParaRPr lang="en-US" dirty="0"/>
          </a:p>
        </p:txBody>
      </p:sp>
      <p:sp>
        <p:nvSpPr>
          <p:cNvPr id="4" name="Text Placeholder 3"/>
          <p:cNvSpPr>
            <a:spLocks noGrp="1"/>
          </p:cNvSpPr>
          <p:nvPr>
            <p:ph type="body" sz="half" idx="2"/>
          </p:nvPr>
        </p:nvSpPr>
        <p:spPr/>
        <p:txBody>
          <a:bodyPr/>
          <a:lstStyle/>
          <a:p>
            <a:r>
              <a:rPr lang="en-US" dirty="0" smtClean="0"/>
              <a:t>The left menu lists different sections of the administrative interface, depending on your permission level.</a:t>
            </a:r>
          </a:p>
          <a:p>
            <a:endParaRPr lang="en-US" dirty="0"/>
          </a:p>
          <a:p>
            <a:r>
              <a:rPr lang="en-US" dirty="0" smtClean="0"/>
              <a:t>No more switching back and forth between “Journal Manager” user home and “Editor” user home.</a:t>
            </a:r>
            <a:endParaRPr lang="en-US" dirty="0"/>
          </a:p>
        </p:txBody>
      </p:sp>
      <p:sp>
        <p:nvSpPr>
          <p:cNvPr id="5" name="Footer Placeholder 4"/>
          <p:cNvSpPr>
            <a:spLocks noGrp="1"/>
          </p:cNvSpPr>
          <p:nvPr>
            <p:ph type="ftr" sz="quarter" idx="11"/>
          </p:nvPr>
        </p:nvSpPr>
        <p:spPr/>
        <p:txBody>
          <a:bodyPr/>
          <a:lstStyle/>
          <a:p>
            <a:endParaRPr lang="en-US"/>
          </a:p>
        </p:txBody>
      </p:sp>
      <p:pic>
        <p:nvPicPr>
          <p:cNvPr id="6" name="Content Placeholder 5"/>
          <p:cNvPicPr>
            <a:picLocks noGrp="1" noChangeAspect="1"/>
          </p:cNvPicPr>
          <p:nvPr>
            <p:ph idx="1"/>
          </p:nvPr>
        </p:nvPicPr>
        <p:blipFill rotWithShape="1">
          <a:blip r:embed="rId3"/>
          <a:srcRect r="68214"/>
          <a:stretch/>
        </p:blipFill>
        <p:spPr>
          <a:xfrm>
            <a:off x="5277119" y="177056"/>
            <a:ext cx="4420673" cy="6465293"/>
          </a:xfrm>
          <a:prstGeom prst="rect">
            <a:avLst/>
          </a:prstGeom>
        </p:spPr>
      </p:pic>
    </p:spTree>
    <p:extLst>
      <p:ext uri="{BB962C8B-B14F-4D97-AF65-F5344CB8AC3E}">
        <p14:creationId xmlns:p14="http://schemas.microsoft.com/office/powerpoint/2010/main" val="11368950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Dashboard</a:t>
            </a:r>
            <a:endParaRPr lang="en-US" dirty="0"/>
          </a:p>
        </p:txBody>
      </p:sp>
      <p:sp>
        <p:nvSpPr>
          <p:cNvPr id="4" name="Text Placeholder 3"/>
          <p:cNvSpPr>
            <a:spLocks noGrp="1"/>
          </p:cNvSpPr>
          <p:nvPr>
            <p:ph type="body" sz="half" idx="2"/>
          </p:nvPr>
        </p:nvSpPr>
        <p:spPr/>
        <p:txBody>
          <a:bodyPr/>
          <a:lstStyle/>
          <a:p>
            <a:r>
              <a:rPr lang="en-US" dirty="0" smtClean="0"/>
              <a:t>Hover over each menu item to expand sub-menus</a:t>
            </a:r>
            <a:endParaRPr lang="en-US" dirty="0"/>
          </a:p>
        </p:txBody>
      </p:sp>
      <p:pic>
        <p:nvPicPr>
          <p:cNvPr id="8" name="Content Placeholder 7"/>
          <p:cNvPicPr>
            <a:picLocks noGrp="1" noChangeAspect="1"/>
          </p:cNvPicPr>
          <p:nvPr>
            <p:ph idx="1"/>
          </p:nvPr>
        </p:nvPicPr>
        <p:blipFill rotWithShape="1">
          <a:blip r:embed="rId3"/>
          <a:srcRect r="48097"/>
          <a:stretch/>
        </p:blipFill>
        <p:spPr>
          <a:xfrm>
            <a:off x="4829577" y="95318"/>
            <a:ext cx="6246253" cy="6576272"/>
          </a:xfrm>
          <a:prstGeom prst="rect">
            <a:avLst/>
          </a:prstGeom>
        </p:spPr>
      </p:pic>
    </p:spTree>
    <p:extLst>
      <p:ext uri="{BB962C8B-B14F-4D97-AF65-F5344CB8AC3E}">
        <p14:creationId xmlns:p14="http://schemas.microsoft.com/office/powerpoint/2010/main" val="38286629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Dashboard</a:t>
            </a:r>
            <a:endParaRPr lang="en-US" dirty="0"/>
          </a:p>
        </p:txBody>
      </p:sp>
      <p:sp>
        <p:nvSpPr>
          <p:cNvPr id="4" name="Text Placeholder 3"/>
          <p:cNvSpPr>
            <a:spLocks noGrp="1"/>
          </p:cNvSpPr>
          <p:nvPr>
            <p:ph type="body" sz="half" idx="2"/>
          </p:nvPr>
        </p:nvSpPr>
        <p:spPr/>
        <p:txBody>
          <a:bodyPr/>
          <a:lstStyle/>
          <a:p>
            <a:r>
              <a:rPr lang="en-US" dirty="0" smtClean="0"/>
              <a:t>Journal set-up and look-and-feel settings are all here under “Settings.”</a:t>
            </a:r>
            <a:endParaRPr lang="en-US" dirty="0"/>
          </a:p>
        </p:txBody>
      </p:sp>
      <p:pic>
        <p:nvPicPr>
          <p:cNvPr id="5" name="Content Placeholder 4"/>
          <p:cNvPicPr>
            <a:picLocks noGrp="1" noChangeAspect="1"/>
          </p:cNvPicPr>
          <p:nvPr>
            <p:ph idx="1"/>
          </p:nvPr>
        </p:nvPicPr>
        <p:blipFill>
          <a:blip r:embed="rId3"/>
          <a:stretch>
            <a:fillRect/>
          </a:stretch>
        </p:blipFill>
        <p:spPr>
          <a:xfrm>
            <a:off x="4563356" y="489397"/>
            <a:ext cx="7073425" cy="5307103"/>
          </a:xfrm>
          <a:prstGeom prst="rect">
            <a:avLst/>
          </a:prstGeom>
        </p:spPr>
      </p:pic>
    </p:spTree>
    <p:extLst>
      <p:ext uri="{BB962C8B-B14F-4D97-AF65-F5344CB8AC3E}">
        <p14:creationId xmlns:p14="http://schemas.microsoft.com/office/powerpoint/2010/main" val="13480730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Copyright and licensing</a:t>
            </a:r>
          </a:p>
        </p:txBody>
      </p:sp>
      <p:pic>
        <p:nvPicPr>
          <p:cNvPr id="6" name="Content Placeholder 5"/>
          <p:cNvPicPr>
            <a:picLocks noGrp="1" noChangeAspect="1"/>
          </p:cNvPicPr>
          <p:nvPr>
            <p:ph idx="1"/>
          </p:nvPr>
        </p:nvPicPr>
        <p:blipFill>
          <a:blip r:embed="rId3"/>
          <a:stretch>
            <a:fillRect/>
          </a:stretch>
        </p:blipFill>
        <p:spPr>
          <a:xfrm>
            <a:off x="4363416" y="594359"/>
            <a:ext cx="7769116" cy="4752121"/>
          </a:xfrm>
          <a:prstGeom prst="rect">
            <a:avLst/>
          </a:prstGeom>
          <a:ln>
            <a:noFill/>
          </a:ln>
          <a:effectLst>
            <a:outerShdw blurRad="292100" dist="139700" dir="2700000" algn="tl" rotWithShape="0">
              <a:srgbClr val="333333">
                <a:alpha val="65000"/>
              </a:srgbClr>
            </a:outerShdw>
          </a:effectLst>
        </p:spPr>
      </p:pic>
      <p:sp>
        <p:nvSpPr>
          <p:cNvPr id="4" name="Text Placeholder 3"/>
          <p:cNvSpPr>
            <a:spLocks noGrp="1"/>
          </p:cNvSpPr>
          <p:nvPr>
            <p:ph type="body" sz="half" idx="2"/>
          </p:nvPr>
        </p:nvSpPr>
        <p:spPr/>
        <p:txBody>
          <a:bodyPr/>
          <a:lstStyle/>
          <a:p>
            <a:r>
              <a:rPr lang="en-US" dirty="0" smtClean="0"/>
              <a:t>In addition to a Copyright notice, OJS 3 allows you to </a:t>
            </a:r>
          </a:p>
          <a:p>
            <a:pPr marL="285750" indent="-285750">
              <a:buFont typeface="Arial" panose="020B0604020202020204" pitchFamily="34" charset="0"/>
              <a:buChar char="•"/>
            </a:pPr>
            <a:r>
              <a:rPr lang="en-US" dirty="0" smtClean="0"/>
              <a:t>communicate an Author Self-Archiving Policy, </a:t>
            </a:r>
            <a:r>
              <a:rPr lang="en-US" dirty="0" smtClean="0"/>
              <a:t>and…</a:t>
            </a:r>
            <a:endParaRPr lang="en-US" dirty="0" smtClean="0"/>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654612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Agenda</a:t>
            </a:r>
          </a:p>
        </p:txBody>
      </p:sp>
      <p:sp>
        <p:nvSpPr>
          <p:cNvPr id="4" name="Content Placeholder 3"/>
          <p:cNvSpPr>
            <a:spLocks noGrp="1"/>
          </p:cNvSpPr>
          <p:nvPr>
            <p:ph idx="1"/>
          </p:nvPr>
        </p:nvSpPr>
        <p:spPr/>
        <p:txBody>
          <a:bodyPr>
            <a:normAutofit/>
          </a:bodyPr>
          <a:lstStyle/>
          <a:p>
            <a:pPr marL="514350" indent="-514350">
              <a:buFont typeface="+mj-lt"/>
              <a:buAutoNum type="arabicPeriod"/>
            </a:pPr>
            <a:r>
              <a:rPr lang="en-US" dirty="0"/>
              <a:t>TDL and Open Journal Hosting Services</a:t>
            </a:r>
          </a:p>
          <a:p>
            <a:pPr marL="514350" indent="-514350">
              <a:buFont typeface="+mj-lt"/>
              <a:buAutoNum type="arabicPeriod"/>
            </a:pPr>
            <a:r>
              <a:rPr lang="en-US" dirty="0"/>
              <a:t>OJS 3: Overview of New Features</a:t>
            </a:r>
          </a:p>
          <a:p>
            <a:pPr marL="514350" indent="-514350">
              <a:buFont typeface="+mj-lt"/>
              <a:buAutoNum type="arabicPeriod"/>
            </a:pPr>
            <a:r>
              <a:rPr lang="en-US" dirty="0"/>
              <a:t>Upgrade Process for TDL-Hosted Journals</a:t>
            </a:r>
          </a:p>
          <a:p>
            <a:pPr marL="514350" indent="-514350">
              <a:buFont typeface="+mj-lt"/>
              <a:buAutoNum type="arabicPeriod"/>
            </a:pPr>
            <a:r>
              <a:rPr lang="en-US" dirty="0" smtClean="0"/>
              <a:t>Resources </a:t>
            </a:r>
            <a:endParaRPr lang="en-US" dirty="0"/>
          </a:p>
          <a:p>
            <a:pPr marL="514350" indent="-514350">
              <a:buFont typeface="+mj-lt"/>
              <a:buAutoNum type="arabicPeriod"/>
            </a:pPr>
            <a:r>
              <a:rPr lang="en-US" dirty="0" smtClean="0"/>
              <a:t>Questions</a:t>
            </a:r>
            <a:endParaRPr lang="en-US" dirty="0"/>
          </a:p>
          <a:p>
            <a:endParaRPr lang="en-US" dirty="0"/>
          </a:p>
        </p:txBody>
      </p:sp>
      <p:sp>
        <p:nvSpPr>
          <p:cNvPr id="2" name="Footer Placeholder 1"/>
          <p:cNvSpPr>
            <a:spLocks noGrp="1"/>
          </p:cNvSpPr>
          <p:nvPr>
            <p:ph type="ftr" sz="quarter" idx="11"/>
          </p:nvPr>
        </p:nvSpPr>
        <p:spPr/>
        <p:txBody>
          <a:bodyPr/>
          <a:lstStyle/>
          <a:p>
            <a:r>
              <a:rPr lang="en-US"/>
              <a:t>tdl.org</a:t>
            </a:r>
          </a:p>
        </p:txBody>
      </p:sp>
    </p:spTree>
    <p:extLst>
      <p:ext uri="{BB962C8B-B14F-4D97-AF65-F5344CB8AC3E}">
        <p14:creationId xmlns:p14="http://schemas.microsoft.com/office/powerpoint/2010/main" val="38745373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Copyright and licensing</a:t>
            </a:r>
            <a:endParaRPr lang="en-US" dirty="0"/>
          </a:p>
        </p:txBody>
      </p:sp>
      <p:pic>
        <p:nvPicPr>
          <p:cNvPr id="6" name="Content Placeholder 5"/>
          <p:cNvPicPr>
            <a:picLocks noGrp="1" noChangeAspect="1"/>
          </p:cNvPicPr>
          <p:nvPr>
            <p:ph idx="1"/>
          </p:nvPr>
        </p:nvPicPr>
        <p:blipFill rotWithShape="1">
          <a:blip r:embed="rId3"/>
          <a:srcRect t="15363"/>
          <a:stretch/>
        </p:blipFill>
        <p:spPr>
          <a:xfrm>
            <a:off x="4247566" y="1996225"/>
            <a:ext cx="7910031" cy="30651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 Placeholder 3"/>
          <p:cNvSpPr>
            <a:spLocks noGrp="1"/>
          </p:cNvSpPr>
          <p:nvPr>
            <p:ph type="body" sz="half" idx="2"/>
          </p:nvPr>
        </p:nvSpPr>
        <p:spPr/>
        <p:txBody>
          <a:bodyPr/>
          <a:lstStyle/>
          <a:p>
            <a:r>
              <a:rPr lang="en-US" dirty="0"/>
              <a:t>In addition to a Copyright notice, OJS 3 allows you to </a:t>
            </a:r>
          </a:p>
          <a:p>
            <a:pPr marL="285750" indent="-285750">
              <a:buFont typeface="Arial" panose="020B0604020202020204" pitchFamily="34" charset="0"/>
              <a:buChar char="•"/>
            </a:pPr>
            <a:r>
              <a:rPr lang="en-US" dirty="0"/>
              <a:t>communicate an Author Self-Archiving Policy, </a:t>
            </a:r>
          </a:p>
          <a:p>
            <a:pPr marL="285750" indent="-285750">
              <a:buFont typeface="Arial" panose="020B0604020202020204" pitchFamily="34" charset="0"/>
              <a:buChar char="•"/>
            </a:pPr>
            <a:r>
              <a:rPr lang="en-US" dirty="0"/>
              <a:t>designate the article’s copyright </a:t>
            </a:r>
            <a:r>
              <a:rPr lang="en-US" dirty="0" smtClean="0"/>
              <a:t>holder, and</a:t>
            </a:r>
          </a:p>
          <a:p>
            <a:pPr marL="285750" indent="-285750">
              <a:buFont typeface="Arial" panose="020B0604020202020204" pitchFamily="34" charset="0"/>
              <a:buChar char="•"/>
            </a:pPr>
            <a:r>
              <a:rPr lang="en-US" dirty="0" smtClean="0"/>
              <a:t>assign </a:t>
            </a:r>
            <a:r>
              <a:rPr lang="en-US" dirty="0"/>
              <a:t>a Creative Commons license to published articles</a:t>
            </a:r>
          </a:p>
          <a:p>
            <a:endParaRPr lang="en-US" dirty="0"/>
          </a:p>
        </p:txBody>
      </p:sp>
      <p:sp>
        <p:nvSpPr>
          <p:cNvPr id="5" name="Footer Placeholder 4"/>
          <p:cNvSpPr>
            <a:spLocks noGrp="1"/>
          </p:cNvSpPr>
          <p:nvPr>
            <p:ph type="ftr" sz="quarter" idx="11"/>
          </p:nvPr>
        </p:nvSpPr>
        <p:spPr/>
        <p:txBody>
          <a:bodyPr/>
          <a:lstStyle/>
          <a:p>
            <a:endParaRPr lang="en-US"/>
          </a:p>
        </p:txBody>
      </p:sp>
      <p:sp>
        <p:nvSpPr>
          <p:cNvPr id="7" name="Down Arrow 6"/>
          <p:cNvSpPr/>
          <p:nvPr/>
        </p:nvSpPr>
        <p:spPr>
          <a:xfrm rot="8424336">
            <a:off x="7565948" y="3479078"/>
            <a:ext cx="334850" cy="1475627"/>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332632" y="4778062"/>
            <a:ext cx="2910624" cy="646331"/>
          </a:xfrm>
          <a:prstGeom prst="rect">
            <a:avLst/>
          </a:prstGeom>
          <a:noFill/>
        </p:spPr>
        <p:txBody>
          <a:bodyPr wrap="square" rtlCol="0">
            <a:spAutoFit/>
          </a:bodyPr>
          <a:lstStyle/>
          <a:p>
            <a:r>
              <a:rPr lang="en-US" dirty="0" smtClean="0"/>
              <a:t>Assign a CC license to published articles</a:t>
            </a:r>
            <a:endParaRPr lang="en-US" dirty="0"/>
          </a:p>
        </p:txBody>
      </p:sp>
    </p:spTree>
    <p:extLst>
      <p:ext uri="{BB962C8B-B14F-4D97-AF65-F5344CB8AC3E}">
        <p14:creationId xmlns:p14="http://schemas.microsoft.com/office/powerpoint/2010/main" val="8010606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Copyright and licensing</a:t>
            </a:r>
          </a:p>
        </p:txBody>
      </p:sp>
      <p:pic>
        <p:nvPicPr>
          <p:cNvPr id="7" name="Content Placeholder 6"/>
          <p:cNvPicPr>
            <a:picLocks noGrp="1" noChangeAspect="1"/>
          </p:cNvPicPr>
          <p:nvPr>
            <p:ph idx="1"/>
          </p:nvPr>
        </p:nvPicPr>
        <p:blipFill>
          <a:blip r:embed="rId3"/>
          <a:stretch>
            <a:fillRect/>
          </a:stretch>
        </p:blipFill>
        <p:spPr>
          <a:xfrm>
            <a:off x="5334570" y="731838"/>
            <a:ext cx="5424935" cy="5257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 Placeholder 5"/>
          <p:cNvSpPr>
            <a:spLocks noGrp="1"/>
          </p:cNvSpPr>
          <p:nvPr>
            <p:ph type="body" sz="half" idx="2"/>
          </p:nvPr>
        </p:nvSpPr>
        <p:spPr/>
        <p:txBody>
          <a:bodyPr/>
          <a:lstStyle/>
          <a:p>
            <a:endParaRPr lang="en-US"/>
          </a:p>
        </p:txBody>
      </p:sp>
      <p:sp>
        <p:nvSpPr>
          <p:cNvPr id="8" name="Down Arrow 7"/>
          <p:cNvSpPr/>
          <p:nvPr/>
        </p:nvSpPr>
        <p:spPr>
          <a:xfrm>
            <a:off x="8165206" y="4829577"/>
            <a:ext cx="334850" cy="1475627"/>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096259" y="5576552"/>
            <a:ext cx="927279" cy="646331"/>
          </a:xfrm>
          <a:prstGeom prst="rect">
            <a:avLst/>
          </a:prstGeom>
          <a:noFill/>
        </p:spPr>
        <p:txBody>
          <a:bodyPr wrap="square" rtlCol="0">
            <a:spAutoFit/>
          </a:bodyPr>
          <a:lstStyle/>
          <a:p>
            <a:r>
              <a:rPr lang="en-US" dirty="0" smtClean="0"/>
              <a:t>Scroll down…</a:t>
            </a:r>
            <a:endParaRPr lang="en-US" dirty="0"/>
          </a:p>
        </p:txBody>
      </p:sp>
    </p:spTree>
    <p:extLst>
      <p:ext uri="{BB962C8B-B14F-4D97-AF65-F5344CB8AC3E}">
        <p14:creationId xmlns:p14="http://schemas.microsoft.com/office/powerpoint/2010/main" val="22522742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Copyright and licensing</a:t>
            </a:r>
          </a:p>
        </p:txBody>
      </p:sp>
      <p:pic>
        <p:nvPicPr>
          <p:cNvPr id="6" name="Content Placeholder 5"/>
          <p:cNvPicPr>
            <a:picLocks noGrp="1" noChangeAspect="1"/>
          </p:cNvPicPr>
          <p:nvPr>
            <p:ph idx="1"/>
          </p:nvPr>
        </p:nvPicPr>
        <p:blipFill>
          <a:blip r:embed="rId3"/>
          <a:stretch>
            <a:fillRect/>
          </a:stretch>
        </p:blipFill>
        <p:spPr>
          <a:xfrm>
            <a:off x="4391696" y="280435"/>
            <a:ext cx="7302321" cy="5545860"/>
          </a:xfrm>
          <a:prstGeom prst="rect">
            <a:avLst/>
          </a:prstGeom>
        </p:spPr>
      </p:pic>
      <p:sp>
        <p:nvSpPr>
          <p:cNvPr id="4" name="Text Placeholder 3"/>
          <p:cNvSpPr>
            <a:spLocks noGrp="1"/>
          </p:cNvSpPr>
          <p:nvPr>
            <p:ph type="body" sz="half" idx="2"/>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7" name="Rounded Rectangle 6"/>
          <p:cNvSpPr/>
          <p:nvPr/>
        </p:nvSpPr>
        <p:spPr>
          <a:xfrm>
            <a:off x="8461420" y="3464417"/>
            <a:ext cx="2356834" cy="2361878"/>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375042" y="4314423"/>
            <a:ext cx="1751527" cy="1200329"/>
          </a:xfrm>
          <a:prstGeom prst="rect">
            <a:avLst/>
          </a:prstGeom>
          <a:noFill/>
        </p:spPr>
        <p:txBody>
          <a:bodyPr wrap="square" rtlCol="0">
            <a:spAutoFit/>
          </a:bodyPr>
          <a:lstStyle/>
          <a:p>
            <a:r>
              <a:rPr lang="en-US" dirty="0" smtClean="0"/>
              <a:t>Copyright and license info are attached to the article.</a:t>
            </a:r>
            <a:endParaRPr lang="en-US" dirty="0"/>
          </a:p>
        </p:txBody>
      </p:sp>
    </p:spTree>
    <p:extLst>
      <p:ext uri="{BB962C8B-B14F-4D97-AF65-F5344CB8AC3E}">
        <p14:creationId xmlns:p14="http://schemas.microsoft.com/office/powerpoint/2010/main" val="16925386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duotone>
              <a:schemeClr val="bg2">
                <a:shade val="45000"/>
                <a:satMod val="135000"/>
              </a:schemeClr>
              <a:prstClr val="white"/>
            </a:duotone>
            <a:alphaModFix amt="70000"/>
            <a:extLst>
              <a:ext uri="{28A0092B-C50C-407E-A947-70E740481C1C}">
                <a14:useLocalDpi xmlns:a14="http://schemas.microsoft.com/office/drawing/2010/main" val="0"/>
              </a:ext>
            </a:extLst>
          </a:blip>
          <a:srcRect l="16206" r="8366"/>
          <a:stretch/>
        </p:blipFill>
        <p:spPr>
          <a:xfrm>
            <a:off x="4108360" y="55897"/>
            <a:ext cx="8083640" cy="6770648"/>
          </a:xfrm>
          <a:prstGeom prst="rect">
            <a:avLst/>
          </a:prstGeom>
        </p:spPr>
      </p:pic>
      <p:sp>
        <p:nvSpPr>
          <p:cNvPr id="2" name="Title 1"/>
          <p:cNvSpPr>
            <a:spLocks noGrp="1"/>
          </p:cNvSpPr>
          <p:nvPr>
            <p:ph type="title"/>
          </p:nvPr>
        </p:nvSpPr>
        <p:spPr/>
        <p:txBody>
          <a:bodyPr/>
          <a:lstStyle/>
          <a:p>
            <a:r>
              <a:rPr lang="en-US" dirty="0" smtClean="0"/>
              <a:t>Editorial discussions</a:t>
            </a:r>
            <a:endParaRPr lang="en-US" dirty="0"/>
          </a:p>
        </p:txBody>
      </p:sp>
      <p:pic>
        <p:nvPicPr>
          <p:cNvPr id="6" name="Content Placeholder 5"/>
          <p:cNvPicPr>
            <a:picLocks noGrp="1" noChangeAspect="1"/>
          </p:cNvPicPr>
          <p:nvPr>
            <p:ph idx="1"/>
          </p:nvPr>
        </p:nvPicPr>
        <p:blipFill>
          <a:blip r:embed="rId4"/>
          <a:stretch>
            <a:fillRect/>
          </a:stretch>
        </p:blipFill>
        <p:spPr>
          <a:xfrm>
            <a:off x="4283830" y="2021983"/>
            <a:ext cx="7547546" cy="23492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 Placeholder 3"/>
          <p:cNvSpPr>
            <a:spLocks noGrp="1"/>
          </p:cNvSpPr>
          <p:nvPr>
            <p:ph type="body" sz="half" idx="2"/>
          </p:nvPr>
        </p:nvSpPr>
        <p:spPr/>
        <p:txBody>
          <a:bodyPr/>
          <a:lstStyle/>
          <a:p>
            <a:r>
              <a:rPr lang="en-US" sz="1600" dirty="0">
                <a:solidFill>
                  <a:schemeClr val="bg1"/>
                </a:solidFill>
              </a:rPr>
              <a:t>OJS 3 has a new internal discussion feature for each editorial stage (Submission, Review, Copyediting, Production). </a:t>
            </a:r>
            <a:endParaRPr lang="en-US" sz="1600" dirty="0" smtClean="0">
              <a:solidFill>
                <a:schemeClr val="bg1"/>
              </a:solidFill>
            </a:endParaRPr>
          </a:p>
          <a:p>
            <a:r>
              <a:rPr lang="en-US" sz="1600" dirty="0">
                <a:solidFill>
                  <a:schemeClr val="bg1"/>
                </a:solidFill>
              </a:rPr>
              <a:t>Discussions work much like an online forum — a user creates a discussion topic, invites others to participate, and sends a message </a:t>
            </a:r>
            <a:endParaRPr lang="en-US" dirty="0">
              <a:solidFill>
                <a:schemeClr val="bg1"/>
              </a:solidFill>
            </a:endParaRPr>
          </a:p>
        </p:txBody>
      </p:sp>
    </p:spTree>
    <p:extLst>
      <p:ext uri="{BB962C8B-B14F-4D97-AF65-F5344CB8AC3E}">
        <p14:creationId xmlns:p14="http://schemas.microsoft.com/office/powerpoint/2010/main" val="4021203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lum bright="70000" contrast="-70000"/>
            <a:extLst>
              <a:ext uri="{BEBA8EAE-BF5A-486C-A8C5-ECC9F3942E4B}">
                <a14:imgProps xmlns:a14="http://schemas.microsoft.com/office/drawing/2010/main">
                  <a14:imgLayer r:embed="rId4">
                    <a14:imgEffect>
                      <a14:saturation sat="42000"/>
                    </a14:imgEffect>
                  </a14:imgLayer>
                </a14:imgProps>
              </a:ext>
              <a:ext uri="{28A0092B-C50C-407E-A947-70E740481C1C}">
                <a14:useLocalDpi xmlns:a14="http://schemas.microsoft.com/office/drawing/2010/main" val="0"/>
              </a:ext>
            </a:extLst>
          </a:blip>
          <a:srcRect t="13541" b="29036"/>
          <a:stretch/>
        </p:blipFill>
        <p:spPr>
          <a:xfrm>
            <a:off x="4134677" y="48375"/>
            <a:ext cx="8057323" cy="6809625"/>
          </a:xfrm>
          <a:prstGeom prst="rect">
            <a:avLst/>
          </a:prstGeom>
        </p:spPr>
      </p:pic>
      <p:sp>
        <p:nvSpPr>
          <p:cNvPr id="2" name="Title 1"/>
          <p:cNvSpPr>
            <a:spLocks noGrp="1"/>
          </p:cNvSpPr>
          <p:nvPr>
            <p:ph type="title"/>
          </p:nvPr>
        </p:nvSpPr>
        <p:spPr/>
        <p:txBody>
          <a:bodyPr/>
          <a:lstStyle/>
          <a:p>
            <a:r>
              <a:rPr lang="en-US" dirty="0" smtClean="0"/>
              <a:t>Flexible editorial workflow</a:t>
            </a:r>
            <a:endParaRPr lang="en-US" dirty="0"/>
          </a:p>
        </p:txBody>
      </p:sp>
      <p:sp>
        <p:nvSpPr>
          <p:cNvPr id="4" name="Text Placeholder 3"/>
          <p:cNvSpPr>
            <a:spLocks noGrp="1"/>
          </p:cNvSpPr>
          <p:nvPr>
            <p:ph type="body" sz="half" idx="2"/>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pic>
        <p:nvPicPr>
          <p:cNvPr id="9" name="Content Placeholder 8"/>
          <p:cNvPicPr>
            <a:picLocks noGrp="1" noChangeAspect="1"/>
          </p:cNvPicPr>
          <p:nvPr>
            <p:ph idx="1"/>
          </p:nvPr>
        </p:nvPicPr>
        <p:blipFill>
          <a:blip r:embed="rId5"/>
          <a:stretch>
            <a:fillRect/>
          </a:stretch>
        </p:blipFill>
        <p:spPr>
          <a:xfrm>
            <a:off x="4188668" y="2305319"/>
            <a:ext cx="7858258" cy="20734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Down Arrow 9"/>
          <p:cNvSpPr/>
          <p:nvPr/>
        </p:nvSpPr>
        <p:spPr>
          <a:xfrm>
            <a:off x="10599313" y="1262130"/>
            <a:ext cx="540912" cy="166395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87885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lum bright="70000" contrast="-70000"/>
            <a:extLst>
              <a:ext uri="{BEBA8EAE-BF5A-486C-A8C5-ECC9F3942E4B}">
                <a14:imgProps xmlns:a14="http://schemas.microsoft.com/office/drawing/2010/main">
                  <a14:imgLayer r:embed="rId4">
                    <a14:imgEffect>
                      <a14:saturation sat="42000"/>
                    </a14:imgEffect>
                  </a14:imgLayer>
                </a14:imgProps>
              </a:ext>
              <a:ext uri="{28A0092B-C50C-407E-A947-70E740481C1C}">
                <a14:useLocalDpi xmlns:a14="http://schemas.microsoft.com/office/drawing/2010/main" val="0"/>
              </a:ext>
            </a:extLst>
          </a:blip>
          <a:srcRect t="13541" b="29036"/>
          <a:stretch/>
        </p:blipFill>
        <p:spPr>
          <a:xfrm>
            <a:off x="4134677" y="48375"/>
            <a:ext cx="8057323" cy="6809625"/>
          </a:xfrm>
          <a:prstGeom prst="rect">
            <a:avLst/>
          </a:prstGeom>
        </p:spPr>
      </p:pic>
      <p:sp>
        <p:nvSpPr>
          <p:cNvPr id="2" name="Title 1"/>
          <p:cNvSpPr>
            <a:spLocks noGrp="1"/>
          </p:cNvSpPr>
          <p:nvPr>
            <p:ph type="title"/>
          </p:nvPr>
        </p:nvSpPr>
        <p:spPr/>
        <p:txBody>
          <a:bodyPr/>
          <a:lstStyle/>
          <a:p>
            <a:r>
              <a:rPr lang="en-US" dirty="0" smtClean="0"/>
              <a:t>Flexible editorial workflow</a:t>
            </a:r>
            <a:endParaRPr lang="en-US" dirty="0"/>
          </a:p>
        </p:txBody>
      </p:sp>
      <p:pic>
        <p:nvPicPr>
          <p:cNvPr id="6" name="Content Placeholder 5"/>
          <p:cNvPicPr>
            <a:picLocks noGrp="1" noChangeAspect="1"/>
          </p:cNvPicPr>
          <p:nvPr>
            <p:ph idx="1"/>
          </p:nvPr>
        </p:nvPicPr>
        <p:blipFill>
          <a:blip r:embed="rId5"/>
          <a:stretch>
            <a:fillRect/>
          </a:stretch>
        </p:blipFill>
        <p:spPr>
          <a:xfrm>
            <a:off x="4298597" y="2331076"/>
            <a:ext cx="7771395" cy="19890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 Placeholder 3"/>
          <p:cNvSpPr>
            <a:spLocks noGrp="1"/>
          </p:cNvSpPr>
          <p:nvPr>
            <p:ph type="body" sz="half" idx="2"/>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7" name="Down Arrow 6"/>
          <p:cNvSpPr/>
          <p:nvPr/>
        </p:nvSpPr>
        <p:spPr>
          <a:xfrm>
            <a:off x="10058401" y="1352282"/>
            <a:ext cx="540912" cy="166395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33133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Flexible roles</a:t>
            </a:r>
            <a:endParaRPr lang="en-US" dirty="0"/>
          </a:p>
        </p:txBody>
      </p:sp>
      <p:pic>
        <p:nvPicPr>
          <p:cNvPr id="6" name="Content Placeholder 5"/>
          <p:cNvPicPr>
            <a:picLocks noGrp="1" noChangeAspect="1"/>
          </p:cNvPicPr>
          <p:nvPr>
            <p:ph idx="1"/>
          </p:nvPr>
        </p:nvPicPr>
        <p:blipFill>
          <a:blip r:embed="rId3"/>
          <a:stretch>
            <a:fillRect/>
          </a:stretch>
        </p:blipFill>
        <p:spPr>
          <a:xfrm>
            <a:off x="4335445" y="1584101"/>
            <a:ext cx="7524285" cy="3124918"/>
          </a:xfrm>
          <a:prstGeom prst="rect">
            <a:avLst/>
          </a:prstGeom>
        </p:spPr>
      </p:pic>
      <p:sp>
        <p:nvSpPr>
          <p:cNvPr id="5" name="Footer Placeholder 4"/>
          <p:cNvSpPr>
            <a:spLocks noGrp="1"/>
          </p:cNvSpPr>
          <p:nvPr>
            <p:ph type="ftr" sz="quarter" idx="11"/>
          </p:nvPr>
        </p:nvSpPr>
        <p:spPr/>
        <p:txBody>
          <a:bodyPr/>
          <a:lstStyle/>
          <a:p>
            <a:endParaRPr lang="en-US"/>
          </a:p>
        </p:txBody>
      </p:sp>
      <p:pic>
        <p:nvPicPr>
          <p:cNvPr id="8" name="Picture 4" descr="File:User-group.svg"/>
          <p:cNvPicPr>
            <a:picLocks noChangeAspect="1" noChangeArrowheads="1"/>
          </p:cNvPicPr>
          <p:nvPr/>
        </p:nvPicPr>
        <p:blipFill rotWithShape="1">
          <a:blip r:embed="rId4">
            <a:duotone>
              <a:prstClr val="black"/>
              <a:srgbClr val="D9C3A5">
                <a:tint val="50000"/>
                <a:satMod val="180000"/>
              </a:srgbClr>
            </a:duotone>
            <a:extLst>
              <a:ext uri="{BEBA8EAE-BF5A-486C-A8C5-ECC9F3942E4B}">
                <a14:imgProps xmlns:a14="http://schemas.microsoft.com/office/drawing/2010/main">
                  <a14:imgLayer>
                    <a14:imgEffect>
                      <a14:saturation sat="0"/>
                    </a14:imgEffect>
                  </a14:imgLayer>
                </a14:imgProps>
              </a:ext>
              <a:ext uri="{28A0092B-C50C-407E-A947-70E740481C1C}">
                <a14:useLocalDpi xmlns:a14="http://schemas.microsoft.com/office/drawing/2010/main" val="0"/>
              </a:ext>
            </a:extLst>
          </a:blip>
          <a:srcRect t="13096" b="15674"/>
          <a:stretch/>
        </p:blipFill>
        <p:spPr bwMode="auto">
          <a:xfrm>
            <a:off x="773322" y="3292080"/>
            <a:ext cx="2497912" cy="2517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86146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Flexible roles</a:t>
            </a:r>
            <a:endParaRPr lang="en-US" dirty="0"/>
          </a:p>
        </p:txBody>
      </p:sp>
      <p:pic>
        <p:nvPicPr>
          <p:cNvPr id="6" name="Content Placeholder 5"/>
          <p:cNvPicPr>
            <a:picLocks noGrp="1" noChangeAspect="1"/>
          </p:cNvPicPr>
          <p:nvPr>
            <p:ph idx="1"/>
          </p:nvPr>
        </p:nvPicPr>
        <p:blipFill rotWithShape="1">
          <a:blip r:embed="rId3"/>
          <a:stretch/>
        </p:blipFill>
        <p:spPr>
          <a:xfrm>
            <a:off x="1119187" y="1934369"/>
            <a:ext cx="9953625" cy="4133850"/>
          </a:xfrm>
          <a:prstGeom prst="rect">
            <a:avLst/>
          </a:prstGeom>
        </p:spPr>
      </p:pic>
      <p:sp>
        <p:nvSpPr>
          <p:cNvPr id="5" name="Footer Placeholder 4"/>
          <p:cNvSpPr>
            <a:spLocks noGrp="1"/>
          </p:cNvSpPr>
          <p:nvPr>
            <p:ph type="ftr" sz="quarter" idx="11"/>
          </p:nvPr>
        </p:nvSpPr>
        <p:spPr/>
        <p:txBody>
          <a:bodyPr/>
          <a:lstStyle/>
          <a:p>
            <a:endParaRPr lang="en-US"/>
          </a:p>
        </p:txBody>
      </p:sp>
      <p:sp>
        <p:nvSpPr>
          <p:cNvPr id="3" name="Rectangle 2"/>
          <p:cNvSpPr/>
          <p:nvPr/>
        </p:nvSpPr>
        <p:spPr>
          <a:xfrm>
            <a:off x="9427334" y="2781837"/>
            <a:ext cx="1365160" cy="50227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4" descr="File:User-group.svg"/>
          <p:cNvPicPr>
            <a:picLocks noChangeAspect="1" noChangeArrowheads="1"/>
          </p:cNvPicPr>
          <p:nvPr/>
        </p:nvPicPr>
        <p:blipFill rotWithShape="1">
          <a:blip r:embed="rId4">
            <a:duotone>
              <a:prstClr val="black"/>
              <a:srgbClr val="D9C3A5">
                <a:tint val="50000"/>
                <a:satMod val="180000"/>
              </a:srgbClr>
            </a:duotone>
            <a:extLst>
              <a:ext uri="{BEBA8EAE-BF5A-486C-A8C5-ECC9F3942E4B}">
                <a14:imgProps xmlns:a14="http://schemas.microsoft.com/office/drawing/2010/main">
                  <a14:imgLayer>
                    <a14:imgEffect>
                      <a14:saturation sat="0"/>
                    </a14:imgEffect>
                  </a14:imgLayer>
                </a14:imgProps>
              </a:ext>
              <a:ext uri="{28A0092B-C50C-407E-A947-70E740481C1C}">
                <a14:useLocalDpi xmlns:a14="http://schemas.microsoft.com/office/drawing/2010/main" val="0"/>
              </a:ext>
            </a:extLst>
          </a:blip>
          <a:srcRect t="13096" b="15674"/>
          <a:stretch/>
        </p:blipFill>
        <p:spPr bwMode="auto">
          <a:xfrm>
            <a:off x="5074866" y="14940"/>
            <a:ext cx="1662521" cy="1675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87594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592" y="1563028"/>
            <a:ext cx="4609563" cy="743090"/>
          </a:xfrm>
        </p:spPr>
        <p:txBody>
          <a:bodyPr>
            <a:normAutofit/>
          </a:bodyPr>
          <a:lstStyle/>
          <a:p>
            <a:r>
              <a:rPr lang="en-US" sz="3000" b="0" dirty="0" smtClean="0">
                <a:hlinkClick r:id="rId3"/>
              </a:rPr>
              <a:t>Default theme</a:t>
            </a:r>
            <a:endParaRPr lang="en-US" sz="3000" b="0" dirty="0"/>
          </a:p>
        </p:txBody>
      </p:sp>
      <p:pic>
        <p:nvPicPr>
          <p:cNvPr id="7" name="Content Placeholder 6"/>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172200" y="2134007"/>
            <a:ext cx="5616264" cy="40478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Footer Placeholder 4"/>
          <p:cNvSpPr>
            <a:spLocks noGrp="1"/>
          </p:cNvSpPr>
          <p:nvPr>
            <p:ph type="ftr" sz="quarter" idx="11"/>
          </p:nvPr>
        </p:nvSpPr>
        <p:spPr/>
        <p:txBody>
          <a:bodyPr/>
          <a:lstStyle/>
          <a:p>
            <a:r>
              <a:rPr lang="en-US" dirty="0" smtClean="0"/>
              <a:t>tdl.org</a:t>
            </a:r>
            <a:endParaRPr lang="en-US" dirty="0"/>
          </a:p>
        </p:txBody>
      </p:sp>
      <p:pic>
        <p:nvPicPr>
          <p:cNvPr id="9" name="Content Placeholder 8"/>
          <p:cNvPicPr>
            <a:picLocks noGrp="1" noChangeAspect="1"/>
          </p:cNvPicPr>
          <p:nvPr>
            <p:ph sz="half" idx="1"/>
          </p:nvPr>
        </p:nvPicPr>
        <p:blipFill>
          <a:blip r:embed="rId5"/>
          <a:stretch>
            <a:fillRect/>
          </a:stretch>
        </p:blipFill>
        <p:spPr>
          <a:xfrm>
            <a:off x="280886" y="2178458"/>
            <a:ext cx="5378306" cy="4003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itle 1"/>
          <p:cNvSpPr txBox="1">
            <a:spLocks/>
          </p:cNvSpPr>
          <p:nvPr/>
        </p:nvSpPr>
        <p:spPr>
          <a:xfrm>
            <a:off x="6096000" y="1517449"/>
            <a:ext cx="4609563" cy="7430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rgbClr val="006990"/>
                </a:solidFill>
                <a:latin typeface="Avenir Book" charset="0"/>
                <a:ea typeface="Avenir Book" charset="0"/>
                <a:cs typeface="Avenir Book" charset="0"/>
              </a:defRPr>
            </a:lvl1pPr>
          </a:lstStyle>
          <a:p>
            <a:r>
              <a:rPr lang="en-US" sz="3000" b="0" dirty="0" smtClean="0">
                <a:hlinkClick r:id="rId6"/>
              </a:rPr>
              <a:t>Classic theme</a:t>
            </a:r>
            <a:endParaRPr lang="en-US" sz="3000" b="0" dirty="0"/>
          </a:p>
        </p:txBody>
      </p:sp>
      <p:sp>
        <p:nvSpPr>
          <p:cNvPr id="11" name="Title 1"/>
          <p:cNvSpPr txBox="1">
            <a:spLocks/>
          </p:cNvSpPr>
          <p:nvPr/>
        </p:nvSpPr>
        <p:spPr>
          <a:xfrm>
            <a:off x="477592" y="576053"/>
            <a:ext cx="4609563" cy="7430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rgbClr val="006990"/>
                </a:solidFill>
                <a:latin typeface="Avenir Book" charset="0"/>
                <a:ea typeface="Avenir Book" charset="0"/>
                <a:cs typeface="Avenir Book" charset="0"/>
              </a:defRPr>
            </a:lvl1pPr>
          </a:lstStyle>
          <a:p>
            <a:r>
              <a:rPr lang="en-US" dirty="0" smtClean="0"/>
              <a:t>Installed themes</a:t>
            </a:r>
            <a:endParaRPr lang="en-US" dirty="0"/>
          </a:p>
        </p:txBody>
      </p:sp>
    </p:spTree>
    <p:extLst>
      <p:ext uri="{BB962C8B-B14F-4D97-AF65-F5344CB8AC3E}">
        <p14:creationId xmlns:p14="http://schemas.microsoft.com/office/powerpoint/2010/main" val="15930596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themes</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23035" y="171422"/>
            <a:ext cx="6536131" cy="62937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 Placeholder 3"/>
          <p:cNvSpPr>
            <a:spLocks noGrp="1"/>
          </p:cNvSpPr>
          <p:nvPr>
            <p:ph type="body" sz="half" idx="2"/>
          </p:nvPr>
        </p:nvSpPr>
        <p:spPr/>
        <p:txBody>
          <a:bodyPr/>
          <a:lstStyle/>
          <a:p>
            <a:r>
              <a:rPr lang="en-US" dirty="0" smtClean="0"/>
              <a:t>Immersion theme is available and can be installed on request.</a:t>
            </a:r>
          </a:p>
          <a:p>
            <a:endParaRPr lang="en-US" dirty="0"/>
          </a:p>
          <a:p>
            <a:r>
              <a:rPr lang="en-US" sz="1400" dirty="0" smtClean="0"/>
              <a:t>More about the Immersion theme at </a:t>
            </a:r>
            <a:r>
              <a:rPr lang="en-US" sz="1600" dirty="0" smtClean="0">
                <a:hlinkClick r:id="rId4"/>
              </a:rPr>
              <a:t>this </a:t>
            </a:r>
            <a:r>
              <a:rPr lang="en-US" sz="1600" dirty="0">
                <a:hlinkClick r:id="rId4"/>
              </a:rPr>
              <a:t>link.</a:t>
            </a:r>
            <a:endParaRPr lang="en-US" dirty="0" smtClean="0"/>
          </a:p>
          <a:p>
            <a:endParaRPr lang="en-US" dirty="0"/>
          </a:p>
        </p:txBody>
      </p:sp>
    </p:spTree>
    <p:extLst>
      <p:ext uri="{BB962C8B-B14F-4D97-AF65-F5344CB8AC3E}">
        <p14:creationId xmlns:p14="http://schemas.microsoft.com/office/powerpoint/2010/main" val="4303793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DD6A1B-5F6E-8141-BFE5-79607B6D54D0}"/>
              </a:ext>
            </a:extLst>
          </p:cNvPr>
          <p:cNvPicPr>
            <a:picLocks noChangeAspect="1"/>
          </p:cNvPicPr>
          <p:nvPr/>
        </p:nvPicPr>
        <p:blipFill>
          <a:blip r:embed="rId3"/>
          <a:stretch>
            <a:fillRect/>
          </a:stretch>
        </p:blipFill>
        <p:spPr>
          <a:xfrm>
            <a:off x="5573486" y="214087"/>
            <a:ext cx="6564751" cy="6433456"/>
          </a:xfrm>
          <a:prstGeom prst="rect">
            <a:avLst/>
          </a:prstGeom>
        </p:spPr>
      </p:pic>
      <p:sp>
        <p:nvSpPr>
          <p:cNvPr id="5" name="TextBox 4"/>
          <p:cNvSpPr txBox="1"/>
          <p:nvPr/>
        </p:nvSpPr>
        <p:spPr>
          <a:xfrm>
            <a:off x="355804" y="2013857"/>
            <a:ext cx="5217682" cy="1974067"/>
          </a:xfrm>
          <a:prstGeom prst="rect">
            <a:avLst/>
          </a:prstGeom>
          <a:solidFill>
            <a:schemeClr val="bg1"/>
          </a:solidFill>
        </p:spPr>
        <p:txBody>
          <a:bodyPr wrap="square" rtlCol="0">
            <a:spAutoFit/>
          </a:bodyPr>
          <a:lstStyle/>
          <a:p>
            <a:pPr>
              <a:lnSpc>
                <a:spcPct val="130000"/>
              </a:lnSpc>
              <a:spcBef>
                <a:spcPts val="600"/>
              </a:spcBef>
            </a:pPr>
            <a:r>
              <a:rPr lang="en-US" sz="2400" dirty="0">
                <a:solidFill>
                  <a:schemeClr val="tx1">
                    <a:lumMod val="75000"/>
                    <a:lumOff val="25000"/>
                  </a:schemeClr>
                </a:solidFill>
                <a:latin typeface="+mj-lt"/>
                <a:cs typeface="Arial" panose="020B0604020202020204" pitchFamily="34" charset="0"/>
              </a:rPr>
              <a:t>The Texas Digital Library is a </a:t>
            </a:r>
            <a:r>
              <a:rPr lang="en-US" sz="2400" b="1" i="1" dirty="0">
                <a:solidFill>
                  <a:srgbClr val="006990"/>
                </a:solidFill>
                <a:latin typeface="+mj-lt"/>
                <a:cs typeface="Arial" panose="020B0604020202020204" pitchFamily="34" charset="0"/>
              </a:rPr>
              <a:t>consortium of academic libraries </a:t>
            </a:r>
            <a:r>
              <a:rPr lang="en-US" sz="2400" dirty="0">
                <a:solidFill>
                  <a:schemeClr val="tx1">
                    <a:lumMod val="75000"/>
                    <a:lumOff val="25000"/>
                  </a:schemeClr>
                </a:solidFill>
                <a:latin typeface="+mj-lt"/>
                <a:cs typeface="Arial" panose="020B0604020202020204" pitchFamily="34" charset="0"/>
              </a:rPr>
              <a:t>that works together to support </a:t>
            </a:r>
            <a:r>
              <a:rPr lang="en-US" sz="2400" b="1" i="1" dirty="0">
                <a:solidFill>
                  <a:srgbClr val="006990"/>
                </a:solidFill>
                <a:latin typeface="+mj-lt"/>
                <a:cs typeface="Arial" panose="020B0604020202020204" pitchFamily="34" charset="0"/>
              </a:rPr>
              <a:t>greater access</a:t>
            </a:r>
            <a:r>
              <a:rPr lang="en-US" sz="2400" i="1" dirty="0">
                <a:solidFill>
                  <a:schemeClr val="tx1">
                    <a:lumMod val="75000"/>
                    <a:lumOff val="25000"/>
                  </a:schemeClr>
                </a:solidFill>
                <a:latin typeface="+mj-lt"/>
                <a:cs typeface="Arial" panose="020B0604020202020204" pitchFamily="34" charset="0"/>
              </a:rPr>
              <a:t> </a:t>
            </a:r>
            <a:r>
              <a:rPr lang="en-US" sz="2400" dirty="0">
                <a:solidFill>
                  <a:schemeClr val="tx1">
                    <a:lumMod val="75000"/>
                    <a:lumOff val="25000"/>
                  </a:schemeClr>
                </a:solidFill>
                <a:latin typeface="+mj-lt"/>
                <a:cs typeface="Arial" panose="020B0604020202020204" pitchFamily="34" charset="0"/>
              </a:rPr>
              <a:t>to digital collections of enduring value. </a:t>
            </a:r>
          </a:p>
        </p:txBody>
      </p:sp>
      <p:sp>
        <p:nvSpPr>
          <p:cNvPr id="9" name="Rectangle 8">
            <a:extLst>
              <a:ext uri="{FF2B5EF4-FFF2-40B4-BE49-F238E27FC236}">
                <a16:creationId xmlns:a16="http://schemas.microsoft.com/office/drawing/2014/main" id="{7A9016CE-4C7F-7D4A-AE37-7A034194FDCC}"/>
              </a:ext>
            </a:extLst>
          </p:cNvPr>
          <p:cNvSpPr/>
          <p:nvPr/>
        </p:nvSpPr>
        <p:spPr>
          <a:xfrm>
            <a:off x="355804" y="502254"/>
            <a:ext cx="10744200" cy="830997"/>
          </a:xfrm>
          <a:prstGeom prst="rect">
            <a:avLst/>
          </a:prstGeom>
        </p:spPr>
        <p:txBody>
          <a:bodyPr wrap="square">
            <a:spAutoFit/>
          </a:bodyPr>
          <a:lstStyle/>
          <a:p>
            <a:r>
              <a:rPr lang="en-US" sz="4800" dirty="0">
                <a:solidFill>
                  <a:srgbClr val="006990"/>
                </a:solidFill>
              </a:rPr>
              <a:t>Texas Digital Library</a:t>
            </a:r>
          </a:p>
        </p:txBody>
      </p:sp>
    </p:spTree>
    <p:extLst>
      <p:ext uri="{BB962C8B-B14F-4D97-AF65-F5344CB8AC3E}">
        <p14:creationId xmlns:p14="http://schemas.microsoft.com/office/powerpoint/2010/main" val="9209030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Theming</a:t>
            </a:r>
            <a:endParaRPr lang="en-US" dirty="0"/>
          </a:p>
        </p:txBody>
      </p:sp>
      <p:pic>
        <p:nvPicPr>
          <p:cNvPr id="8" name="Content Placeholder 7"/>
          <p:cNvPicPr>
            <a:picLocks noGrp="1" noChangeAspect="1"/>
          </p:cNvPicPr>
          <p:nvPr>
            <p:ph idx="1"/>
          </p:nvPr>
        </p:nvPicPr>
        <p:blipFill>
          <a:blip r:embed="rId3"/>
          <a:stretch>
            <a:fillRect/>
          </a:stretch>
        </p:blipFill>
        <p:spPr>
          <a:xfrm>
            <a:off x="4546242" y="1737359"/>
            <a:ext cx="7474107" cy="14040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 Placeholder 6"/>
          <p:cNvSpPr>
            <a:spLocks noGrp="1"/>
          </p:cNvSpPr>
          <p:nvPr>
            <p:ph type="body" sz="half" idx="2"/>
          </p:nvPr>
        </p:nvSpPr>
        <p:spPr/>
        <p:txBody>
          <a:bodyPr/>
          <a:lstStyle/>
          <a:p>
            <a:r>
              <a:rPr lang="en-US" dirty="0" smtClean="0"/>
              <a:t>Easier CSS customization in OJS 3, if you want to.</a:t>
            </a:r>
          </a:p>
          <a:p>
            <a:endParaRPr lang="en-US" dirty="0"/>
          </a:p>
          <a:p>
            <a:r>
              <a:rPr lang="en-US" dirty="0" smtClean="0"/>
              <a:t>Reminder: TDL does not provide CSS customization support.</a:t>
            </a:r>
          </a:p>
          <a:p>
            <a:r>
              <a:rPr lang="en-US" dirty="0"/>
              <a:t>If you had CSS customization in your OJS 2 journal, those customizations will not transfer in the upgrade.</a:t>
            </a:r>
          </a:p>
          <a:p>
            <a:endParaRPr lang="en-US" dirty="0"/>
          </a:p>
        </p:txBody>
      </p:sp>
      <p:sp>
        <p:nvSpPr>
          <p:cNvPr id="4" name="Footer Placeholder 3"/>
          <p:cNvSpPr>
            <a:spLocks noGrp="1"/>
          </p:cNvSpPr>
          <p:nvPr>
            <p:ph type="ftr" sz="quarter" idx="11"/>
          </p:nvPr>
        </p:nvSpPr>
        <p:spPr/>
        <p:txBody>
          <a:bodyPr/>
          <a:lstStyle/>
          <a:p>
            <a:r>
              <a:rPr lang="en-US" smtClean="0"/>
              <a:t>tdl.org</a:t>
            </a:r>
            <a:endParaRPr lang="en-US"/>
          </a:p>
        </p:txBody>
      </p:sp>
      <p:sp>
        <p:nvSpPr>
          <p:cNvPr id="9" name="TextBox 8"/>
          <p:cNvSpPr txBox="1"/>
          <p:nvPr/>
        </p:nvSpPr>
        <p:spPr>
          <a:xfrm>
            <a:off x="5488579" y="4187547"/>
            <a:ext cx="5589431" cy="1200329"/>
          </a:xfrm>
          <a:prstGeom prst="rect">
            <a:avLst/>
          </a:prstGeom>
          <a:noFill/>
        </p:spPr>
        <p:txBody>
          <a:bodyPr wrap="square" rtlCol="0">
            <a:spAutoFit/>
          </a:bodyPr>
          <a:lstStyle/>
          <a:p>
            <a:r>
              <a:rPr lang="en-US" dirty="0" smtClean="0">
                <a:solidFill>
                  <a:srgbClr val="FF0000"/>
                </a:solidFill>
              </a:rPr>
              <a:t>Please note: </a:t>
            </a:r>
            <a:r>
              <a:rPr lang="en-US" dirty="0">
                <a:solidFill>
                  <a:srgbClr val="FF0000"/>
                </a:solidFill>
              </a:rPr>
              <a:t>If you had CSS customization in your OJS 2 journal, those customizations will not transfer in the upgrade.</a:t>
            </a:r>
          </a:p>
          <a:p>
            <a:endParaRPr lang="en-US" dirty="0"/>
          </a:p>
        </p:txBody>
      </p:sp>
    </p:spTree>
    <p:extLst>
      <p:ext uri="{BB962C8B-B14F-4D97-AF65-F5344CB8AC3E}">
        <p14:creationId xmlns:p14="http://schemas.microsoft.com/office/powerpoint/2010/main" val="18128878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Theme </a:t>
            </a:r>
            <a:r>
              <a:rPr lang="en-US" dirty="0" smtClean="0"/>
              <a:t>reminders</a:t>
            </a:r>
            <a:endParaRPr lang="en-US" dirty="0"/>
          </a:p>
        </p:txBody>
      </p:sp>
      <p:sp>
        <p:nvSpPr>
          <p:cNvPr id="7" name="Content Placeholder 6"/>
          <p:cNvSpPr>
            <a:spLocks noGrp="1"/>
          </p:cNvSpPr>
          <p:nvPr>
            <p:ph idx="1"/>
          </p:nvPr>
        </p:nvSpPr>
        <p:spPr>
          <a:xfrm>
            <a:off x="838200" y="1825625"/>
            <a:ext cx="9039896" cy="4351338"/>
          </a:xfrm>
        </p:spPr>
        <p:txBody>
          <a:bodyPr/>
          <a:lstStyle/>
          <a:p>
            <a:r>
              <a:rPr lang="en-US" dirty="0"/>
              <a:t>If you had CSS customization in your OJS 2 journal, those customizations will not transfer in the upgrade.</a:t>
            </a:r>
          </a:p>
          <a:p>
            <a:endParaRPr lang="en-US" dirty="0" smtClean="0"/>
          </a:p>
          <a:p>
            <a:r>
              <a:rPr lang="en-US" dirty="0" smtClean="0"/>
              <a:t>Your logo, header image, and homepage image in your OJS 2 journal will not transfer over in the upgrade. These will have to re-uploaded or recreated.</a:t>
            </a:r>
          </a:p>
          <a:p>
            <a:endParaRPr lang="en-US" dirty="0"/>
          </a:p>
          <a:p>
            <a:r>
              <a:rPr lang="en-US" dirty="0" smtClean="0">
                <a:hlinkClick r:id="rId3"/>
              </a:rPr>
              <a:t>PKP Theming Guide for OJS</a:t>
            </a:r>
            <a:endParaRPr lang="en-US" dirty="0"/>
          </a:p>
        </p:txBody>
      </p:sp>
    </p:spTree>
    <p:extLst>
      <p:ext uri="{BB962C8B-B14F-4D97-AF65-F5344CB8AC3E}">
        <p14:creationId xmlns:p14="http://schemas.microsoft.com/office/powerpoint/2010/main" val="32989440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OJS 3 is fully responsive</a:t>
            </a:r>
            <a:endParaRPr lang="en-US" dirty="0"/>
          </a:p>
        </p:txBody>
      </p:sp>
      <p:pic>
        <p:nvPicPr>
          <p:cNvPr id="6" name="Content Placeholder 5"/>
          <p:cNvPicPr>
            <a:picLocks noGrp="1" noChangeAspect="1"/>
          </p:cNvPicPr>
          <p:nvPr>
            <p:ph idx="1"/>
          </p:nvPr>
        </p:nvPicPr>
        <p:blipFill rotWithShape="1">
          <a:blip r:embed="rId3"/>
          <a:srcRect b="4954"/>
          <a:stretch/>
        </p:blipFill>
        <p:spPr>
          <a:xfrm>
            <a:off x="4555901" y="615610"/>
            <a:ext cx="7169670" cy="51026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0395687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OJS 3 is fully responsive</a:t>
            </a:r>
          </a:p>
        </p:txBody>
      </p:sp>
      <p:sp>
        <p:nvSpPr>
          <p:cNvPr id="4" name="Text Placeholder 3"/>
          <p:cNvSpPr>
            <a:spLocks noGrp="1"/>
          </p:cNvSpPr>
          <p:nvPr>
            <p:ph type="body" sz="half" idx="2"/>
          </p:nvPr>
        </p:nvSpPr>
        <p:spPr/>
        <p:txBody>
          <a:bodyPr/>
          <a:lstStyle/>
          <a:p>
            <a:endParaRPr lang="en-US"/>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653826" y="331519"/>
            <a:ext cx="3515932" cy="62505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486023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EEC0EA8-2152-BC43-80A4-E9B8FA3F2902}"/>
              </a:ext>
            </a:extLst>
          </p:cNvPr>
          <p:cNvPicPr>
            <a:picLocks noChangeAspect="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10714" r="14286"/>
          <a:stretch/>
        </p:blipFill>
        <p:spPr>
          <a:xfrm>
            <a:off x="0" y="3084"/>
            <a:ext cx="12192000" cy="6976753"/>
          </a:xfrm>
          <a:prstGeom prst="rect">
            <a:avLst/>
          </a:prstGeom>
        </p:spPr>
      </p:pic>
      <p:sp>
        <p:nvSpPr>
          <p:cNvPr id="3" name="Title 2"/>
          <p:cNvSpPr>
            <a:spLocks noGrp="1"/>
          </p:cNvSpPr>
          <p:nvPr>
            <p:ph type="title"/>
          </p:nvPr>
        </p:nvSpPr>
        <p:spPr>
          <a:xfrm>
            <a:off x="111760" y="189231"/>
            <a:ext cx="10515600" cy="2852737"/>
          </a:xfrm>
        </p:spPr>
        <p:txBody>
          <a:bodyPr/>
          <a:lstStyle/>
          <a:p>
            <a:r>
              <a:rPr lang="en-US" dirty="0" smtClean="0"/>
              <a:t>Upgrade Process</a:t>
            </a:r>
            <a:endParaRPr lang="en-US" dirty="0"/>
          </a:p>
        </p:txBody>
      </p:sp>
      <p:sp>
        <p:nvSpPr>
          <p:cNvPr id="4" name="Text Placeholder 3"/>
          <p:cNvSpPr>
            <a:spLocks noGrp="1"/>
          </p:cNvSpPr>
          <p:nvPr>
            <p:ph type="body" idx="1"/>
          </p:nvPr>
        </p:nvSpPr>
        <p:spPr>
          <a:xfrm>
            <a:off x="111760" y="3068956"/>
            <a:ext cx="4048760" cy="1500187"/>
          </a:xfrm>
        </p:spPr>
        <p:txBody>
          <a:bodyPr/>
          <a:lstStyle/>
          <a:p>
            <a:r>
              <a:rPr lang="en-US" dirty="0" smtClean="0">
                <a:solidFill>
                  <a:schemeClr val="tx1"/>
                </a:solidFill>
              </a:rPr>
              <a:t>What to expect as TDL upgrades its hosted journals to OJS 3</a:t>
            </a:r>
            <a:endParaRPr lang="en-US" dirty="0">
              <a:solidFill>
                <a:schemeClr val="tx1"/>
              </a:solidFill>
            </a:endParaRPr>
          </a:p>
        </p:txBody>
      </p:sp>
      <p:sp>
        <p:nvSpPr>
          <p:cNvPr id="2" name="Footer Placeholder 1"/>
          <p:cNvSpPr>
            <a:spLocks noGrp="1"/>
          </p:cNvSpPr>
          <p:nvPr>
            <p:ph type="ftr" sz="quarter" idx="4294967295"/>
          </p:nvPr>
        </p:nvSpPr>
        <p:spPr>
          <a:xfrm>
            <a:off x="0" y="6356350"/>
            <a:ext cx="4114800" cy="365125"/>
          </a:xfrm>
        </p:spPr>
        <p:txBody>
          <a:bodyPr/>
          <a:lstStyle/>
          <a:p>
            <a:r>
              <a:rPr lang="en-US"/>
              <a:t>tdl.org</a:t>
            </a:r>
          </a:p>
        </p:txBody>
      </p:sp>
    </p:spTree>
    <p:extLst>
      <p:ext uri="{BB962C8B-B14F-4D97-AF65-F5344CB8AC3E}">
        <p14:creationId xmlns:p14="http://schemas.microsoft.com/office/powerpoint/2010/main" val="2003649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Upgrade process</a:t>
            </a:r>
            <a:endParaRPr lang="en-US" dirty="0"/>
          </a:p>
        </p:txBody>
      </p:sp>
      <p:sp>
        <p:nvSpPr>
          <p:cNvPr id="6" name="Text Placeholder 5"/>
          <p:cNvSpPr>
            <a:spLocks noGrp="1"/>
          </p:cNvSpPr>
          <p:nvPr>
            <p:ph type="body" sz="half" idx="2"/>
          </p:nvPr>
        </p:nvSpPr>
        <p:spPr/>
        <p:txBody>
          <a:bodyPr/>
          <a:lstStyle/>
          <a:p>
            <a:pPr marL="285750" indent="-285750">
              <a:buFont typeface="Arial" panose="020B0604020202020204" pitchFamily="34" charset="0"/>
              <a:buChar char="•"/>
            </a:pPr>
            <a:r>
              <a:rPr lang="en-US" dirty="0" smtClean="0"/>
              <a:t>“Live” OJS 2 site will run in parallel with a “Stage” OJS 3 site until ready to switch.</a:t>
            </a:r>
          </a:p>
          <a:p>
            <a:pPr marL="285750" indent="-285750">
              <a:buFont typeface="Arial" panose="020B0604020202020204" pitchFamily="34" charset="0"/>
              <a:buChar char="•"/>
            </a:pPr>
            <a:r>
              <a:rPr lang="en-US" dirty="0" smtClean="0"/>
              <a:t>When your journal team is ready, we will migrate the content from your legacy journal into the new site.</a:t>
            </a:r>
            <a:endParaRPr lang="en-US" dirty="0"/>
          </a:p>
          <a:p>
            <a:endParaRPr lang="en-US" dirty="0"/>
          </a:p>
        </p:txBody>
      </p:sp>
      <p:sp>
        <p:nvSpPr>
          <p:cNvPr id="4" name="Footer Placeholder 3"/>
          <p:cNvSpPr>
            <a:spLocks noGrp="1"/>
          </p:cNvSpPr>
          <p:nvPr>
            <p:ph type="ftr" sz="quarter" idx="11"/>
          </p:nvPr>
        </p:nvSpPr>
        <p:spPr/>
        <p:txBody>
          <a:bodyPr/>
          <a:lstStyle/>
          <a:p>
            <a:r>
              <a:rPr lang="en-US" smtClean="0"/>
              <a:t>tdl.org</a:t>
            </a:r>
            <a:endParaRPr lang="en-US"/>
          </a:p>
        </p:txBody>
      </p:sp>
      <p:pic>
        <p:nvPicPr>
          <p:cNvPr id="8" name="Content Placeholder 7"/>
          <p:cNvPicPr>
            <a:picLocks noGrp="1" noChangeAspect="1"/>
          </p:cNvPicPr>
          <p:nvPr>
            <p:ph idx="1"/>
          </p:nvPr>
        </p:nvPicPr>
        <p:blipFill rotWithShape="1">
          <a:blip r:embed="rId3">
            <a:extLst>
              <a:ext uri="{28A0092B-C50C-407E-A947-70E740481C1C}">
                <a14:useLocalDpi xmlns:a14="http://schemas.microsoft.com/office/drawing/2010/main" val="0"/>
              </a:ext>
            </a:extLst>
          </a:blip>
          <a:srcRect l="3470" b="187"/>
          <a:stretch/>
        </p:blipFill>
        <p:spPr>
          <a:xfrm>
            <a:off x="4211392" y="-1"/>
            <a:ext cx="7881869" cy="6851561"/>
          </a:xfrm>
        </p:spPr>
      </p:pic>
    </p:spTree>
    <p:extLst>
      <p:ext uri="{BB962C8B-B14F-4D97-AF65-F5344CB8AC3E}">
        <p14:creationId xmlns:p14="http://schemas.microsoft.com/office/powerpoint/2010/main" val="17725479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0" dirty="0" smtClean="0"/>
              <a:t>Upgrade process – step #1</a:t>
            </a:r>
            <a:endParaRPr lang="en-US" b="0" dirty="0"/>
          </a:p>
        </p:txBody>
      </p:sp>
      <p:sp>
        <p:nvSpPr>
          <p:cNvPr id="4" name="Footer Placeholder 3"/>
          <p:cNvSpPr>
            <a:spLocks noGrp="1"/>
          </p:cNvSpPr>
          <p:nvPr>
            <p:ph type="ftr" sz="quarter" idx="11"/>
          </p:nvPr>
        </p:nvSpPr>
        <p:spPr/>
        <p:txBody>
          <a:bodyPr/>
          <a:lstStyle/>
          <a:p>
            <a:r>
              <a:rPr lang="en-US" smtClean="0"/>
              <a:t>tdl.org</a:t>
            </a:r>
            <a:endParaRPr lang="en-US"/>
          </a:p>
        </p:txBody>
      </p:sp>
      <p:pic>
        <p:nvPicPr>
          <p:cNvPr id="7" name="Content Placeholder 6"/>
          <p:cNvPicPr>
            <a:picLocks noGrp="1" noChangeAspect="1"/>
          </p:cNvPicPr>
          <p:nvPr>
            <p:ph idx="1"/>
          </p:nvPr>
        </p:nvPicPr>
        <p:blipFill rotWithShape="1">
          <a:blip r:embed="rId3"/>
          <a:srcRect b="2294"/>
          <a:stretch/>
        </p:blipFill>
        <p:spPr>
          <a:xfrm>
            <a:off x="327225" y="2537138"/>
            <a:ext cx="11061921" cy="2743200"/>
          </a:xfrm>
          <a:prstGeom prst="rect">
            <a:avLst/>
          </a:prstGeom>
        </p:spPr>
      </p:pic>
    </p:spTree>
    <p:extLst>
      <p:ext uri="{BB962C8B-B14F-4D97-AF65-F5344CB8AC3E}">
        <p14:creationId xmlns:p14="http://schemas.microsoft.com/office/powerpoint/2010/main" val="21938103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t>Upgrade process – step #2</a:t>
            </a:r>
            <a:endParaRPr lang="en-US" b="0" dirty="0"/>
          </a:p>
        </p:txBody>
      </p:sp>
      <p:pic>
        <p:nvPicPr>
          <p:cNvPr id="5" name="Content Placeholder 4"/>
          <p:cNvPicPr>
            <a:picLocks noGrp="1" noChangeAspect="1"/>
          </p:cNvPicPr>
          <p:nvPr>
            <p:ph idx="1"/>
          </p:nvPr>
        </p:nvPicPr>
        <p:blipFill rotWithShape="1">
          <a:blip r:embed="rId3"/>
          <a:srcRect t="2392" b="1889"/>
          <a:stretch/>
        </p:blipFill>
        <p:spPr>
          <a:xfrm>
            <a:off x="454654" y="2279561"/>
            <a:ext cx="11259724" cy="2575774"/>
          </a:xfrm>
          <a:prstGeom prst="rect">
            <a:avLst/>
          </a:prstGeom>
        </p:spPr>
      </p:pic>
      <p:sp>
        <p:nvSpPr>
          <p:cNvPr id="4" name="Footer Placeholder 3"/>
          <p:cNvSpPr>
            <a:spLocks noGrp="1"/>
          </p:cNvSpPr>
          <p:nvPr>
            <p:ph type="ftr" sz="quarter" idx="11"/>
          </p:nvPr>
        </p:nvSpPr>
        <p:spPr/>
        <p:txBody>
          <a:bodyPr/>
          <a:lstStyle/>
          <a:p>
            <a:r>
              <a:rPr lang="en-US" smtClean="0"/>
              <a:t>tdl.org</a:t>
            </a:r>
            <a:endParaRPr lang="en-US"/>
          </a:p>
        </p:txBody>
      </p:sp>
      <p:sp>
        <p:nvSpPr>
          <p:cNvPr id="6" name="TextBox 5"/>
          <p:cNvSpPr txBox="1"/>
          <p:nvPr/>
        </p:nvSpPr>
        <p:spPr>
          <a:xfrm>
            <a:off x="5177307" y="1803042"/>
            <a:ext cx="1712890" cy="369332"/>
          </a:xfrm>
          <a:prstGeom prst="rect">
            <a:avLst/>
          </a:prstGeom>
          <a:noFill/>
        </p:spPr>
        <p:txBody>
          <a:bodyPr wrap="square" rtlCol="0">
            <a:spAutoFit/>
          </a:bodyPr>
          <a:lstStyle/>
          <a:p>
            <a:r>
              <a:rPr lang="en-US" dirty="0" smtClean="0"/>
              <a:t>OJS 3 site</a:t>
            </a:r>
            <a:endParaRPr lang="en-US" dirty="0"/>
          </a:p>
        </p:txBody>
      </p:sp>
    </p:spTree>
    <p:extLst>
      <p:ext uri="{BB962C8B-B14F-4D97-AF65-F5344CB8AC3E}">
        <p14:creationId xmlns:p14="http://schemas.microsoft.com/office/powerpoint/2010/main" val="12405008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latin typeface="Avenir Book"/>
              </a:rPr>
              <a:t>Upgrade </a:t>
            </a:r>
            <a:r>
              <a:rPr lang="en-US" b="0" dirty="0" smtClean="0">
                <a:latin typeface="Avenir Book"/>
              </a:rPr>
              <a:t>process - </a:t>
            </a:r>
            <a:r>
              <a:rPr lang="en-US" b="0" dirty="0" smtClean="0">
                <a:latin typeface="Avenir Book"/>
              </a:rPr>
              <a:t>step #3</a:t>
            </a:r>
            <a:endParaRPr lang="en-US" b="0" dirty="0">
              <a:latin typeface="Avenir Book"/>
            </a:endParaRPr>
          </a:p>
        </p:txBody>
      </p:sp>
      <p:pic>
        <p:nvPicPr>
          <p:cNvPr id="5" name="Content Placeholder 4"/>
          <p:cNvPicPr>
            <a:picLocks noGrp="1" noChangeAspect="1"/>
          </p:cNvPicPr>
          <p:nvPr>
            <p:ph idx="1"/>
          </p:nvPr>
        </p:nvPicPr>
        <p:blipFill rotWithShape="1">
          <a:blip r:embed="rId3"/>
          <a:srcRect l="902" t="3196" b="4875"/>
          <a:stretch/>
        </p:blipFill>
        <p:spPr>
          <a:xfrm>
            <a:off x="811370" y="2266683"/>
            <a:ext cx="11153104" cy="3596969"/>
          </a:xfrm>
          <a:prstGeom prst="rect">
            <a:avLst/>
          </a:prstGeom>
        </p:spPr>
      </p:pic>
      <p:sp>
        <p:nvSpPr>
          <p:cNvPr id="4" name="Footer Placeholder 3"/>
          <p:cNvSpPr>
            <a:spLocks noGrp="1"/>
          </p:cNvSpPr>
          <p:nvPr>
            <p:ph type="ftr" sz="quarter" idx="11"/>
          </p:nvPr>
        </p:nvSpPr>
        <p:spPr/>
        <p:txBody>
          <a:bodyPr/>
          <a:lstStyle/>
          <a:p>
            <a:r>
              <a:rPr lang="en-US" smtClean="0"/>
              <a:t>tdl.org</a:t>
            </a:r>
            <a:endParaRPr lang="en-US"/>
          </a:p>
        </p:txBody>
      </p:sp>
    </p:spTree>
    <p:extLst>
      <p:ext uri="{BB962C8B-B14F-4D97-AF65-F5344CB8AC3E}">
        <p14:creationId xmlns:p14="http://schemas.microsoft.com/office/powerpoint/2010/main" val="27489746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Reminders and things to consider</a:t>
            </a:r>
            <a:endParaRPr lang="en-US" dirty="0"/>
          </a:p>
        </p:txBody>
      </p:sp>
      <p:sp>
        <p:nvSpPr>
          <p:cNvPr id="3" name="Content Placeholder 2"/>
          <p:cNvSpPr>
            <a:spLocks noGrp="1"/>
          </p:cNvSpPr>
          <p:nvPr>
            <p:ph idx="1"/>
          </p:nvPr>
        </p:nvSpPr>
        <p:spPr>
          <a:xfrm>
            <a:off x="838200" y="1825625"/>
            <a:ext cx="9336110" cy="4351338"/>
          </a:xfrm>
        </p:spPr>
        <p:txBody>
          <a:bodyPr>
            <a:normAutofit lnSpcReduction="10000"/>
          </a:bodyPr>
          <a:lstStyle/>
          <a:p>
            <a:pPr marL="457200" indent="-457200">
              <a:buFont typeface="Arial" panose="020B0604020202020204" pitchFamily="34" charset="0"/>
              <a:buChar char="•"/>
            </a:pPr>
            <a:r>
              <a:rPr lang="en-US" dirty="0" smtClean="0"/>
              <a:t>You will need to think about the “look” of your site. It won’t look the same in OJS 3, and you will be responsible for updating it prior to migration.</a:t>
            </a:r>
          </a:p>
          <a:p>
            <a:pPr marL="457200" indent="-457200">
              <a:buFont typeface="Arial" panose="020B0604020202020204" pitchFamily="34" charset="0"/>
              <a:buChar char="•"/>
            </a:pPr>
            <a:r>
              <a:rPr lang="en-US" dirty="0" smtClean="0"/>
              <a:t>You have as much time as you need to plan for migration in </a:t>
            </a:r>
            <a:r>
              <a:rPr lang="en-US" dirty="0" smtClean="0"/>
              <a:t>your “–stage” </a:t>
            </a:r>
            <a:r>
              <a:rPr lang="en-US" dirty="0" smtClean="0"/>
              <a:t>journal. You will notify us when you’re ready for the migration stage.</a:t>
            </a:r>
          </a:p>
          <a:p>
            <a:pPr marL="457200" indent="-457200">
              <a:buFont typeface="Arial" panose="020B0604020202020204" pitchFamily="34" charset="0"/>
              <a:buChar char="•"/>
            </a:pPr>
            <a:r>
              <a:rPr lang="en-US" dirty="0" smtClean="0"/>
              <a:t>When thinking about scheduling the migration, </a:t>
            </a:r>
          </a:p>
          <a:p>
            <a:pPr marL="1143000" lvl="1" indent="-457200">
              <a:buFont typeface="Arial" panose="020B0604020202020204" pitchFamily="34" charset="0"/>
              <a:buChar char="•"/>
            </a:pPr>
            <a:r>
              <a:rPr lang="en-US" dirty="0" smtClean="0"/>
              <a:t>remember that your site will be READ ONLY for some period of time. Take that into account and plan accordingly.</a:t>
            </a:r>
          </a:p>
          <a:p>
            <a:pPr marL="1143000" lvl="1" indent="-457200">
              <a:buFont typeface="Arial" panose="020B0604020202020204" pitchFamily="34" charset="0"/>
              <a:buChar char="•"/>
            </a:pPr>
            <a:r>
              <a:rPr lang="en-US" dirty="0" smtClean="0"/>
              <a:t>Set aside time during that week to test and implement any changes, so that the “read only” period is as brief as possible.</a:t>
            </a:r>
          </a:p>
          <a:p>
            <a:endParaRPr lang="en-US" dirty="0"/>
          </a:p>
        </p:txBody>
      </p:sp>
      <p:sp>
        <p:nvSpPr>
          <p:cNvPr id="4" name="Footer Placeholder 3"/>
          <p:cNvSpPr>
            <a:spLocks noGrp="1"/>
          </p:cNvSpPr>
          <p:nvPr>
            <p:ph type="ftr" sz="quarter" idx="11"/>
          </p:nvPr>
        </p:nvSpPr>
        <p:spPr/>
        <p:txBody>
          <a:bodyPr/>
          <a:lstStyle/>
          <a:p>
            <a:r>
              <a:rPr lang="en-US" smtClean="0"/>
              <a:t>tdl.org</a:t>
            </a:r>
            <a:endParaRPr lang="en-US"/>
          </a:p>
        </p:txBody>
      </p:sp>
    </p:spTree>
    <p:extLst>
      <p:ext uri="{BB962C8B-B14F-4D97-AF65-F5344CB8AC3E}">
        <p14:creationId xmlns:p14="http://schemas.microsoft.com/office/powerpoint/2010/main" val="1879086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3E46E4B-0530-BD4C-8CAF-A8DC16AA7C5E}"/>
              </a:ext>
            </a:extLst>
          </p:cNvPr>
          <p:cNvPicPr>
            <a:picLocks noChangeAspect="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10714" r="14286"/>
          <a:stretch/>
        </p:blipFill>
        <p:spPr>
          <a:xfrm>
            <a:off x="-101600" y="-118753"/>
            <a:ext cx="12293600" cy="6976753"/>
          </a:xfrm>
          <a:prstGeom prst="rect">
            <a:avLst/>
          </a:prstGeom>
        </p:spPr>
      </p:pic>
      <p:sp>
        <p:nvSpPr>
          <p:cNvPr id="6" name="Title 5">
            <a:extLst>
              <a:ext uri="{FF2B5EF4-FFF2-40B4-BE49-F238E27FC236}">
                <a16:creationId xmlns:a16="http://schemas.microsoft.com/office/drawing/2014/main" id="{CB378205-A9AB-BB4E-80D4-AB8ACB9EAA77}"/>
              </a:ext>
            </a:extLst>
          </p:cNvPr>
          <p:cNvSpPr>
            <a:spLocks noGrp="1"/>
          </p:cNvSpPr>
          <p:nvPr>
            <p:ph type="title"/>
          </p:nvPr>
        </p:nvSpPr>
        <p:spPr/>
        <p:txBody>
          <a:bodyPr/>
          <a:lstStyle/>
          <a:p>
            <a:r>
              <a:rPr lang="en-US" b="0" dirty="0">
                <a:latin typeface="+mn-lt"/>
              </a:rPr>
              <a:t>Open Journal Systems</a:t>
            </a:r>
          </a:p>
        </p:txBody>
      </p:sp>
      <p:sp>
        <p:nvSpPr>
          <p:cNvPr id="5" name="TextBox 4">
            <a:extLst>
              <a:ext uri="{FF2B5EF4-FFF2-40B4-BE49-F238E27FC236}">
                <a16:creationId xmlns:a16="http://schemas.microsoft.com/office/drawing/2014/main" id="{F712FFC9-72DC-1949-A895-8A2BCB829F3C}"/>
              </a:ext>
            </a:extLst>
          </p:cNvPr>
          <p:cNvSpPr txBox="1"/>
          <p:nvPr/>
        </p:nvSpPr>
        <p:spPr>
          <a:xfrm>
            <a:off x="838200" y="1787816"/>
            <a:ext cx="2862283" cy="2308324"/>
          </a:xfrm>
          <a:prstGeom prst="rect">
            <a:avLst/>
          </a:prstGeom>
          <a:noFill/>
        </p:spPr>
        <p:txBody>
          <a:bodyPr wrap="square" rtlCol="0">
            <a:spAutoFit/>
          </a:bodyPr>
          <a:lstStyle/>
          <a:p>
            <a:pPr marL="342900" indent="-342900">
              <a:buClr>
                <a:schemeClr val="accent2"/>
              </a:buClr>
              <a:buFont typeface="Wingdings" panose="05000000000000000000" pitchFamily="2" charset="2"/>
              <a:buChar char="ü"/>
            </a:pPr>
            <a:r>
              <a:rPr lang="en-US" sz="2400" dirty="0">
                <a:solidFill>
                  <a:schemeClr val="tx1">
                    <a:lumMod val="75000"/>
                    <a:lumOff val="25000"/>
                  </a:schemeClr>
                </a:solidFill>
              </a:rPr>
              <a:t>Open source</a:t>
            </a:r>
          </a:p>
          <a:p>
            <a:pPr marL="342900" indent="-342900">
              <a:buClr>
                <a:schemeClr val="accent2"/>
              </a:buClr>
              <a:buFont typeface="Wingdings" panose="05000000000000000000" pitchFamily="2" charset="2"/>
              <a:buChar char="ü"/>
            </a:pPr>
            <a:r>
              <a:rPr lang="en-US" sz="2400" dirty="0">
                <a:solidFill>
                  <a:schemeClr val="tx1">
                    <a:lumMod val="75000"/>
                    <a:lumOff val="25000"/>
                  </a:schemeClr>
                </a:solidFill>
              </a:rPr>
              <a:t>Online</a:t>
            </a:r>
          </a:p>
          <a:p>
            <a:pPr marL="342900" indent="-342900">
              <a:buClr>
                <a:schemeClr val="accent2"/>
              </a:buClr>
              <a:buFont typeface="Wingdings" panose="05000000000000000000" pitchFamily="2" charset="2"/>
              <a:buChar char="ü"/>
            </a:pPr>
            <a:r>
              <a:rPr lang="en-US" sz="2400" dirty="0">
                <a:solidFill>
                  <a:schemeClr val="tx1">
                    <a:lumMod val="75000"/>
                    <a:lumOff val="25000"/>
                  </a:schemeClr>
                </a:solidFill>
              </a:rPr>
              <a:t>Open Access</a:t>
            </a:r>
          </a:p>
          <a:p>
            <a:pPr marL="342900" indent="-342900">
              <a:buClr>
                <a:schemeClr val="accent2"/>
              </a:buClr>
              <a:buFont typeface="Wingdings" panose="05000000000000000000" pitchFamily="2" charset="2"/>
              <a:buChar char="ü"/>
            </a:pPr>
            <a:r>
              <a:rPr lang="en-US" sz="2400" dirty="0">
                <a:solidFill>
                  <a:schemeClr val="tx1">
                    <a:lumMod val="75000"/>
                    <a:lumOff val="25000"/>
                  </a:schemeClr>
                </a:solidFill>
              </a:rPr>
              <a:t>Peer Review</a:t>
            </a:r>
          </a:p>
          <a:p>
            <a:pPr marL="342900" indent="-342900">
              <a:buClr>
                <a:schemeClr val="accent2"/>
              </a:buClr>
              <a:buFont typeface="Wingdings" panose="05000000000000000000" pitchFamily="2" charset="2"/>
              <a:buChar char="ü"/>
            </a:pPr>
            <a:r>
              <a:rPr lang="en-US" sz="2400" dirty="0">
                <a:solidFill>
                  <a:schemeClr val="tx1">
                    <a:lumMod val="75000"/>
                    <a:lumOff val="25000"/>
                  </a:schemeClr>
                </a:solidFill>
              </a:rPr>
              <a:t>Publication Management</a:t>
            </a:r>
          </a:p>
        </p:txBody>
      </p:sp>
    </p:spTree>
    <p:extLst>
      <p:ext uri="{BB962C8B-B14F-4D97-AF65-F5344CB8AC3E}">
        <p14:creationId xmlns:p14="http://schemas.microsoft.com/office/powerpoint/2010/main" val="263499826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TDL Resources</a:t>
            </a:r>
            <a:endParaRPr lang="en-US" dirty="0"/>
          </a:p>
        </p:txBody>
      </p:sp>
      <p:sp>
        <p:nvSpPr>
          <p:cNvPr id="3" name="Content Placeholder 2"/>
          <p:cNvSpPr>
            <a:spLocks noGrp="1"/>
          </p:cNvSpPr>
          <p:nvPr>
            <p:ph idx="1"/>
          </p:nvPr>
        </p:nvSpPr>
        <p:spPr/>
        <p:txBody>
          <a:bodyPr>
            <a:normAutofit fontScale="92500" lnSpcReduction="20000"/>
          </a:bodyPr>
          <a:lstStyle/>
          <a:p>
            <a:r>
              <a:rPr lang="en-US" b="1" dirty="0" smtClean="0"/>
              <a:t>TDL Wiki</a:t>
            </a:r>
          </a:p>
          <a:p>
            <a:pPr marL="457200" indent="-457200">
              <a:buFont typeface="Arial" panose="020B0604020202020204" pitchFamily="34" charset="0"/>
              <a:buChar char="•"/>
            </a:pPr>
            <a:r>
              <a:rPr lang="en-US" dirty="0" smtClean="0">
                <a:hlinkClick r:id="rId3"/>
              </a:rPr>
              <a:t>About OJS 3</a:t>
            </a:r>
            <a:endParaRPr lang="en-US" dirty="0" smtClean="0">
              <a:hlinkClick r:id="rId4"/>
            </a:endParaRPr>
          </a:p>
          <a:p>
            <a:pPr marL="457200" indent="-457200">
              <a:buFont typeface="Arial" panose="020B0604020202020204" pitchFamily="34" charset="0"/>
              <a:buChar char="•"/>
            </a:pPr>
            <a:r>
              <a:rPr lang="en-US" dirty="0" smtClean="0">
                <a:hlinkClick r:id="rId4"/>
              </a:rPr>
              <a:t>Journal Upgrade Resources</a:t>
            </a:r>
            <a:r>
              <a:rPr lang="en-US" dirty="0" smtClean="0"/>
              <a:t> – includes testing guidelines, process workflows, etc.</a:t>
            </a:r>
          </a:p>
          <a:p>
            <a:endParaRPr lang="en-US" b="1" dirty="0"/>
          </a:p>
          <a:p>
            <a:r>
              <a:rPr lang="en-US" b="1" dirty="0" smtClean="0"/>
              <a:t>Demo Site</a:t>
            </a:r>
          </a:p>
          <a:p>
            <a:pPr marL="457200" indent="-457200">
              <a:buFont typeface="Arial" panose="020B0604020202020204" pitchFamily="34" charset="0"/>
              <a:buChar char="•"/>
            </a:pPr>
            <a:r>
              <a:rPr lang="en-US" dirty="0"/>
              <a:t>TDL has a Demo OJS 3 site available </a:t>
            </a:r>
            <a:r>
              <a:rPr lang="en-US" dirty="0" smtClean="0"/>
              <a:t>at</a:t>
            </a:r>
            <a:r>
              <a:rPr lang="en-US" dirty="0"/>
              <a:t> </a:t>
            </a:r>
            <a:r>
              <a:rPr lang="en-US" dirty="0">
                <a:hlinkClick r:id="rId5"/>
              </a:rPr>
              <a:t>https://journals.tdl.org/ojs3-demo/index.php/ojs3-demo/index</a:t>
            </a:r>
            <a:r>
              <a:rPr lang="en-US" dirty="0"/>
              <a:t>. </a:t>
            </a:r>
            <a:endParaRPr lang="en-US" dirty="0" smtClean="0"/>
          </a:p>
          <a:p>
            <a:pPr marL="457200" indent="-457200">
              <a:buFont typeface="Arial" panose="020B0604020202020204" pitchFamily="34" charset="0"/>
              <a:buChar char="•"/>
            </a:pPr>
            <a:r>
              <a:rPr lang="en-US" dirty="0"/>
              <a:t>T</a:t>
            </a:r>
            <a:r>
              <a:rPr lang="en-US" dirty="0" smtClean="0"/>
              <a:t>o </a:t>
            </a:r>
            <a:r>
              <a:rPr lang="en-US" dirty="0"/>
              <a:t>get login credentials for this site, email the TDL Helpdesk at </a:t>
            </a:r>
            <a:r>
              <a:rPr lang="en-US" dirty="0" err="1">
                <a:hlinkClick r:id="rId6"/>
              </a:rPr>
              <a:t>support@tdl.org</a:t>
            </a:r>
            <a:r>
              <a:rPr lang="en-US" dirty="0" err="1"/>
              <a:t>and</a:t>
            </a:r>
            <a:r>
              <a:rPr lang="en-US" dirty="0"/>
              <a:t> provide your name, institution, and email address</a:t>
            </a:r>
            <a:r>
              <a:rPr lang="en-US" dirty="0" smtClean="0"/>
              <a:t>.</a:t>
            </a:r>
          </a:p>
          <a:p>
            <a:pPr marL="457200" indent="-457200">
              <a:buFont typeface="Arial" panose="020B0604020202020204" pitchFamily="34" charset="0"/>
              <a:buChar char="•"/>
            </a:pPr>
            <a:r>
              <a:rPr lang="en-US" dirty="0" smtClean="0"/>
              <a:t>The site is live only between 7:30am – 5:30pm.</a:t>
            </a:r>
            <a:endParaRPr lang="en-US" dirty="0"/>
          </a:p>
          <a:p>
            <a:endParaRPr lang="en-US" b="1" dirty="0"/>
          </a:p>
          <a:p>
            <a:endParaRPr lang="en-US" dirty="0"/>
          </a:p>
        </p:txBody>
      </p:sp>
      <p:sp>
        <p:nvSpPr>
          <p:cNvPr id="4" name="Footer Placeholder 3"/>
          <p:cNvSpPr>
            <a:spLocks noGrp="1"/>
          </p:cNvSpPr>
          <p:nvPr>
            <p:ph type="ftr" sz="quarter" idx="11"/>
          </p:nvPr>
        </p:nvSpPr>
        <p:spPr/>
        <p:txBody>
          <a:bodyPr/>
          <a:lstStyle/>
          <a:p>
            <a:r>
              <a:rPr lang="en-US" smtClean="0"/>
              <a:t>tdl.org</a:t>
            </a:r>
            <a:endParaRPr lang="en-US"/>
          </a:p>
        </p:txBody>
      </p:sp>
    </p:spTree>
    <p:extLst>
      <p:ext uri="{BB962C8B-B14F-4D97-AF65-F5344CB8AC3E}">
        <p14:creationId xmlns:p14="http://schemas.microsoft.com/office/powerpoint/2010/main" val="38186064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5630"/>
            <a:ext cx="10515600" cy="1325563"/>
          </a:xfrm>
        </p:spPr>
        <p:txBody>
          <a:bodyPr/>
          <a:lstStyle/>
          <a:p>
            <a:r>
              <a:rPr lang="en-US" dirty="0" smtClean="0"/>
              <a:t>Additional Resources</a:t>
            </a:r>
            <a:endParaRPr lang="en-US" dirty="0"/>
          </a:p>
        </p:txBody>
      </p:sp>
      <p:sp>
        <p:nvSpPr>
          <p:cNvPr id="3" name="Content Placeholder 2"/>
          <p:cNvSpPr>
            <a:spLocks noGrp="1"/>
          </p:cNvSpPr>
          <p:nvPr>
            <p:ph idx="1"/>
          </p:nvPr>
        </p:nvSpPr>
        <p:spPr>
          <a:xfrm>
            <a:off x="838200" y="1364245"/>
            <a:ext cx="10515600" cy="5017864"/>
          </a:xfrm>
        </p:spPr>
        <p:txBody>
          <a:bodyPr>
            <a:noAutofit/>
          </a:bodyPr>
          <a:lstStyle/>
          <a:p>
            <a:pPr>
              <a:spcBef>
                <a:spcPts val="600"/>
              </a:spcBef>
            </a:pPr>
            <a:r>
              <a:rPr lang="en-US" sz="1600" b="1" dirty="0"/>
              <a:t>OJS 3 Resources</a:t>
            </a:r>
          </a:p>
          <a:p>
            <a:pPr marL="457200" indent="-457200">
              <a:spcBef>
                <a:spcPts val="600"/>
              </a:spcBef>
              <a:buFont typeface="Arial" panose="020B0604020202020204" pitchFamily="34" charset="0"/>
              <a:buChar char="•"/>
            </a:pPr>
            <a:r>
              <a:rPr lang="en-US" sz="1600" dirty="0">
                <a:hlinkClick r:id="rId3"/>
              </a:rPr>
              <a:t>What's New in OJS 3</a:t>
            </a:r>
            <a:endParaRPr lang="en-US" sz="1600" dirty="0"/>
          </a:p>
          <a:p>
            <a:pPr marL="457200" indent="-457200">
              <a:spcBef>
                <a:spcPts val="600"/>
              </a:spcBef>
              <a:buFont typeface="Arial" panose="020B0604020202020204" pitchFamily="34" charset="0"/>
              <a:buChar char="•"/>
            </a:pPr>
            <a:r>
              <a:rPr lang="en-US" sz="1600" dirty="0">
                <a:hlinkClick r:id="rId4"/>
              </a:rPr>
              <a:t>OJS 3 New Features</a:t>
            </a:r>
            <a:endParaRPr lang="en-US" sz="1600" dirty="0"/>
          </a:p>
          <a:p>
            <a:pPr>
              <a:spcBef>
                <a:spcPts val="600"/>
              </a:spcBef>
            </a:pPr>
            <a:r>
              <a:rPr lang="en-US" sz="1600" b="1" dirty="0"/>
              <a:t>Tutorials from PKP School (free with </a:t>
            </a:r>
            <a:r>
              <a:rPr lang="en-US" sz="1600" b="1" dirty="0" err="1"/>
              <a:t>Wordpress</a:t>
            </a:r>
            <a:r>
              <a:rPr lang="en-US" sz="1600" b="1" dirty="0"/>
              <a:t> login):</a:t>
            </a:r>
          </a:p>
          <a:p>
            <a:pPr marL="457200" indent="-457200">
              <a:spcBef>
                <a:spcPts val="600"/>
              </a:spcBef>
              <a:buFont typeface="Arial" panose="020B0604020202020204" pitchFamily="34" charset="0"/>
              <a:buChar char="•"/>
            </a:pPr>
            <a:r>
              <a:rPr lang="en-US" sz="1600" dirty="0">
                <a:hlinkClick r:id="rId5"/>
              </a:rPr>
              <a:t>OJS 3: Setting up a Journal in OJS 3</a:t>
            </a:r>
            <a:r>
              <a:rPr lang="en-US" sz="1600" dirty="0"/>
              <a:t> (videos also available on </a:t>
            </a:r>
            <a:r>
              <a:rPr lang="en-US" sz="1600" dirty="0">
                <a:hlinkClick r:id="rId6"/>
              </a:rPr>
              <a:t>YouTube</a:t>
            </a:r>
            <a:r>
              <a:rPr lang="en-US" sz="1600" dirty="0"/>
              <a:t>)</a:t>
            </a:r>
          </a:p>
          <a:p>
            <a:pPr marL="457200" indent="-457200">
              <a:spcBef>
                <a:spcPts val="600"/>
              </a:spcBef>
              <a:buFont typeface="Arial" panose="020B0604020202020204" pitchFamily="34" charset="0"/>
              <a:buChar char="•"/>
            </a:pPr>
            <a:r>
              <a:rPr lang="en-US" sz="1600" dirty="0">
                <a:hlinkClick r:id="rId7"/>
              </a:rPr>
              <a:t>OJS 3: Editorial Workflow in OJS 3</a:t>
            </a:r>
            <a:r>
              <a:rPr lang="en-US" sz="1600" dirty="0"/>
              <a:t> (videos also available on </a:t>
            </a:r>
            <a:r>
              <a:rPr lang="en-US" sz="1600" dirty="0">
                <a:hlinkClick r:id="rId8"/>
              </a:rPr>
              <a:t>YouTube</a:t>
            </a:r>
            <a:r>
              <a:rPr lang="en-US" sz="1600" dirty="0"/>
              <a:t>)</a:t>
            </a:r>
          </a:p>
          <a:p>
            <a:pPr marL="457200" indent="-457200">
              <a:spcBef>
                <a:spcPts val="600"/>
              </a:spcBef>
              <a:buFont typeface="Arial" panose="020B0604020202020204" pitchFamily="34" charset="0"/>
              <a:buChar char="•"/>
            </a:pPr>
            <a:r>
              <a:rPr lang="en-US" sz="1600" dirty="0">
                <a:hlinkClick r:id="rId9"/>
              </a:rPr>
              <a:t>Becoming an Editor</a:t>
            </a:r>
            <a:endParaRPr lang="en-US" sz="1600" dirty="0"/>
          </a:p>
          <a:p>
            <a:pPr marL="457200" indent="-457200">
              <a:spcBef>
                <a:spcPts val="600"/>
              </a:spcBef>
              <a:buFont typeface="Arial" panose="020B0604020202020204" pitchFamily="34" charset="0"/>
              <a:buChar char="•"/>
            </a:pPr>
            <a:r>
              <a:rPr lang="en-US" sz="1600" dirty="0">
                <a:hlinkClick r:id="rId10"/>
              </a:rPr>
              <a:t>Becoming a Reviewer</a:t>
            </a:r>
            <a:endParaRPr lang="en-US" sz="1600" dirty="0"/>
          </a:p>
          <a:p>
            <a:pPr marL="457200" indent="-457200">
              <a:spcBef>
                <a:spcPts val="600"/>
              </a:spcBef>
              <a:buFont typeface="Arial" panose="020B0604020202020204" pitchFamily="34" charset="0"/>
              <a:buChar char="•"/>
            </a:pPr>
            <a:r>
              <a:rPr lang="en-US" sz="1600" dirty="0">
                <a:hlinkClick r:id="rId11"/>
              </a:rPr>
              <a:t>Writing for Publication</a:t>
            </a:r>
            <a:endParaRPr lang="en-US" sz="1600" dirty="0"/>
          </a:p>
          <a:p>
            <a:pPr>
              <a:spcBef>
                <a:spcPts val="600"/>
              </a:spcBef>
            </a:pPr>
            <a:r>
              <a:rPr lang="en-US" sz="1600" b="1" dirty="0"/>
              <a:t>User guides and documentation:</a:t>
            </a:r>
          </a:p>
          <a:p>
            <a:pPr marL="457200" indent="-457200">
              <a:spcBef>
                <a:spcPts val="600"/>
              </a:spcBef>
              <a:buFont typeface="Arial" panose="020B0604020202020204" pitchFamily="34" charset="0"/>
              <a:buChar char="•"/>
            </a:pPr>
            <a:r>
              <a:rPr lang="en-US" sz="1600" dirty="0">
                <a:hlinkClick r:id="rId12"/>
              </a:rPr>
              <a:t>Learning OJS 3.1: A Visual Guide to Open Journal Systems</a:t>
            </a:r>
            <a:r>
              <a:rPr lang="en-US" sz="1600" dirty="0"/>
              <a:t> -- a concise textual guide with plenty of screenshots, covering OJS website set up and administration, editorial workflow management, and site statistics import &amp; export</a:t>
            </a:r>
          </a:p>
          <a:p>
            <a:pPr marL="457200" indent="-457200">
              <a:spcBef>
                <a:spcPts val="600"/>
              </a:spcBef>
              <a:buFont typeface="Arial" panose="020B0604020202020204" pitchFamily="34" charset="0"/>
              <a:buChar char="•"/>
            </a:pPr>
            <a:r>
              <a:rPr lang="en-US" sz="1600" dirty="0">
                <a:hlinkClick r:id="rId13"/>
              </a:rPr>
              <a:t>PKP documentation website</a:t>
            </a:r>
            <a:r>
              <a:rPr lang="en-US" sz="1600" dirty="0"/>
              <a:t> -- an all-inclusive guide website for journal publishers and OJS system administrators, periodically updated by information professionals, latest updates including </a:t>
            </a:r>
            <a:r>
              <a:rPr lang="en-US" sz="1600" dirty="0" err="1"/>
              <a:t>Crossref</a:t>
            </a:r>
            <a:r>
              <a:rPr lang="en-US" sz="1600" dirty="0"/>
              <a:t> and DOIs Guide and EU General Data Protection Regulation Guide</a:t>
            </a:r>
          </a:p>
          <a:p>
            <a:pPr marL="457200" indent="-457200">
              <a:spcBef>
                <a:spcPts val="600"/>
              </a:spcBef>
              <a:buFont typeface="Arial" panose="020B0604020202020204" pitchFamily="34" charset="0"/>
              <a:buChar char="•"/>
            </a:pPr>
            <a:r>
              <a:rPr lang="en-US" sz="1600" dirty="0">
                <a:hlinkClick r:id="rId14"/>
              </a:rPr>
              <a:t>PKP Community Forum</a:t>
            </a:r>
            <a:r>
              <a:rPr lang="en-US" sz="1600" dirty="0"/>
              <a:t> - questions and troubleshooting forum for all OJS users, facilitating keyword searching across the site</a:t>
            </a:r>
          </a:p>
          <a:p>
            <a:pPr marL="457200" indent="-457200">
              <a:spcBef>
                <a:spcPts val="600"/>
              </a:spcBef>
              <a:buFont typeface="Arial" panose="020B0604020202020204" pitchFamily="34" charset="0"/>
              <a:buChar char="•"/>
            </a:pPr>
            <a:r>
              <a:rPr lang="en-US" sz="1600" dirty="0">
                <a:hlinkClick r:id="rId15"/>
              </a:rPr>
              <a:t>GDPR Guide for OJS users</a:t>
            </a:r>
            <a:endParaRPr lang="en-US" sz="1600" dirty="0"/>
          </a:p>
          <a:p>
            <a:pPr>
              <a:spcBef>
                <a:spcPts val="600"/>
              </a:spcBef>
            </a:pPr>
            <a:endParaRPr lang="en-US" sz="1600" dirty="0"/>
          </a:p>
        </p:txBody>
      </p:sp>
      <p:sp>
        <p:nvSpPr>
          <p:cNvPr id="4" name="Footer Placeholder 3"/>
          <p:cNvSpPr>
            <a:spLocks noGrp="1"/>
          </p:cNvSpPr>
          <p:nvPr>
            <p:ph type="ftr" sz="quarter" idx="11"/>
          </p:nvPr>
        </p:nvSpPr>
        <p:spPr/>
        <p:txBody>
          <a:bodyPr/>
          <a:lstStyle/>
          <a:p>
            <a:r>
              <a:rPr lang="en-US" smtClean="0"/>
              <a:t>tdl.org</a:t>
            </a:r>
            <a:endParaRPr lang="en-US"/>
          </a:p>
        </p:txBody>
      </p:sp>
    </p:spTree>
    <p:extLst>
      <p:ext uri="{BB962C8B-B14F-4D97-AF65-F5344CB8AC3E}">
        <p14:creationId xmlns:p14="http://schemas.microsoft.com/office/powerpoint/2010/main" val="17562224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DA9BB-7C30-0C4D-A415-12C6FA30486A}"/>
              </a:ext>
            </a:extLst>
          </p:cNvPr>
          <p:cNvSpPr>
            <a:spLocks noGrp="1"/>
          </p:cNvSpPr>
          <p:nvPr>
            <p:ph type="title"/>
          </p:nvPr>
        </p:nvSpPr>
        <p:spPr/>
        <p:txBody>
          <a:bodyPr/>
          <a:lstStyle/>
          <a:p>
            <a:r>
              <a:rPr lang="en-US" b="0" dirty="0">
                <a:latin typeface="+mn-lt"/>
              </a:rPr>
              <a:t>TDL Helpdesk</a:t>
            </a:r>
          </a:p>
        </p:txBody>
      </p:sp>
      <p:sp>
        <p:nvSpPr>
          <p:cNvPr id="3" name="Content Placeholder 2"/>
          <p:cNvSpPr>
            <a:spLocks noGrp="1"/>
          </p:cNvSpPr>
          <p:nvPr>
            <p:ph idx="1"/>
          </p:nvPr>
        </p:nvSpPr>
        <p:spPr>
          <a:xfrm>
            <a:off x="591457" y="1690688"/>
            <a:ext cx="6027057" cy="4351338"/>
          </a:xfrm>
        </p:spPr>
        <p:txBody>
          <a:bodyPr>
            <a:normAutofit/>
          </a:bodyPr>
          <a:lstStyle/>
          <a:p>
            <a:pPr marL="457200" lvl="1" indent="0">
              <a:buNone/>
            </a:pPr>
            <a:r>
              <a:rPr lang="en-US" dirty="0">
                <a:hlinkClick r:id="rId3"/>
              </a:rPr>
              <a:t>support@tdl.org</a:t>
            </a:r>
            <a:endParaRPr lang="en-US" dirty="0"/>
          </a:p>
          <a:p>
            <a:pPr marL="457200" lvl="1" indent="0">
              <a:buNone/>
            </a:pPr>
            <a:endParaRPr lang="en-US" dirty="0">
              <a:hlinkClick r:id="rId4"/>
            </a:endParaRPr>
          </a:p>
          <a:p>
            <a:pPr marL="457200" lvl="1" indent="0">
              <a:buNone/>
            </a:pPr>
            <a:r>
              <a:rPr lang="en-US" dirty="0">
                <a:hlinkClick r:id="rId4"/>
              </a:rPr>
              <a:t>http://www.tdl.org/support/helpdesk/</a:t>
            </a:r>
            <a:endParaRPr lang="en-US" dirty="0"/>
          </a:p>
          <a:p>
            <a:pPr marL="457200" lvl="1" indent="0">
              <a:buNone/>
            </a:pPr>
            <a:endParaRPr lang="en-US" dirty="0"/>
          </a:p>
          <a:p>
            <a:pPr marL="457200" lvl="1" indent="0">
              <a:buNone/>
            </a:pPr>
            <a:r>
              <a:rPr lang="en-US" dirty="0"/>
              <a:t>1-855-495-4317 (toll free)</a:t>
            </a:r>
          </a:p>
          <a:p>
            <a:endParaRPr lang="en-US" dirty="0"/>
          </a:p>
          <a:p>
            <a:endParaRPr lang="en-US" dirty="0"/>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18514" y="2304597"/>
            <a:ext cx="4177520" cy="3505200"/>
          </a:xfrm>
          <a:prstGeom prst="rect">
            <a:avLst/>
          </a:prstGeom>
        </p:spPr>
      </p:pic>
      <p:sp>
        <p:nvSpPr>
          <p:cNvPr id="7" name="Footer Placeholder 1">
            <a:extLst>
              <a:ext uri="{FF2B5EF4-FFF2-40B4-BE49-F238E27FC236}">
                <a16:creationId xmlns:a16="http://schemas.microsoft.com/office/drawing/2014/main" id="{C0FAB659-E593-A14B-BF6D-13E108FA304A}"/>
              </a:ext>
            </a:extLst>
          </p:cNvPr>
          <p:cNvSpPr>
            <a:spLocks noGrp="1"/>
          </p:cNvSpPr>
          <p:nvPr>
            <p:ph type="ftr" sz="quarter" idx="11"/>
          </p:nvPr>
        </p:nvSpPr>
        <p:spPr>
          <a:xfrm>
            <a:off x="4038600" y="6356350"/>
            <a:ext cx="4114800" cy="365125"/>
          </a:xfrm>
        </p:spPr>
        <p:txBody>
          <a:bodyPr/>
          <a:lstStyle/>
          <a:p>
            <a:r>
              <a:rPr lang="en-US" dirty="0" err="1"/>
              <a:t>tdl.org</a:t>
            </a:r>
            <a:endParaRPr lang="en-US" dirty="0"/>
          </a:p>
        </p:txBody>
      </p:sp>
    </p:spTree>
    <p:extLst>
      <p:ext uri="{BB962C8B-B14F-4D97-AF65-F5344CB8AC3E}">
        <p14:creationId xmlns:p14="http://schemas.microsoft.com/office/powerpoint/2010/main" val="3909730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3972026" y="4649895"/>
            <a:ext cx="4114800" cy="365125"/>
          </a:xfrm>
        </p:spPr>
        <p:txBody>
          <a:bodyPr/>
          <a:lstStyle/>
          <a:p>
            <a:r>
              <a:rPr lang="en-US" dirty="0"/>
              <a:t>tdl.org</a:t>
            </a:r>
          </a:p>
        </p:txBody>
      </p:sp>
      <p:sp>
        <p:nvSpPr>
          <p:cNvPr id="3" name="Content Placeholder 2"/>
          <p:cNvSpPr>
            <a:spLocks noGrp="1"/>
          </p:cNvSpPr>
          <p:nvPr>
            <p:ph idx="4294967295"/>
          </p:nvPr>
        </p:nvSpPr>
        <p:spPr>
          <a:xfrm>
            <a:off x="771626" y="1557960"/>
            <a:ext cx="10515600" cy="4351337"/>
          </a:xfrm>
        </p:spPr>
        <p:txBody>
          <a:bodyPr/>
          <a:lstStyle/>
          <a:p>
            <a:pPr algn="ctr"/>
            <a:r>
              <a:rPr lang="en-US" dirty="0"/>
              <a:t>Except where otherwise noted, this presentation is licensed under </a:t>
            </a:r>
            <a:r>
              <a:rPr lang="en-US" dirty="0">
                <a:hlinkClick r:id="rId3"/>
              </a:rPr>
              <a:t>https://creativecommons.org/licenses/by/4.0/legalcode</a:t>
            </a:r>
            <a:r>
              <a:rPr lang="en-US" dirty="0"/>
              <a:t>.</a:t>
            </a:r>
          </a:p>
          <a:p>
            <a:pPr algn="ctr"/>
            <a:endParaRPr lang="en-US" dirty="0"/>
          </a:p>
          <a:p>
            <a:pPr algn="ctr"/>
            <a:endParaRPr lang="en-US" dirty="0"/>
          </a:p>
          <a:p>
            <a:pPr algn="ctr"/>
            <a:endParaRPr lang="en-US" dirty="0"/>
          </a:p>
          <a:p>
            <a:pPr algn="ctr"/>
            <a:r>
              <a:rPr lang="en-US" dirty="0"/>
              <a:t>Please attribute to Texas Digital Library with a link to</a:t>
            </a:r>
          </a:p>
        </p:txBody>
      </p:sp>
      <p:pic>
        <p:nvPicPr>
          <p:cNvPr id="5" name="Picture 4"/>
          <p:cNvPicPr>
            <a:picLocks noChangeAspect="1"/>
          </p:cNvPicPr>
          <p:nvPr/>
        </p:nvPicPr>
        <p:blipFill>
          <a:blip r:embed="rId4"/>
          <a:stretch>
            <a:fillRect/>
          </a:stretch>
        </p:blipFill>
        <p:spPr>
          <a:xfrm>
            <a:off x="4529239" y="2548196"/>
            <a:ext cx="3000375" cy="1362075"/>
          </a:xfrm>
          <a:prstGeom prst="rect">
            <a:avLst/>
          </a:prstGeom>
        </p:spPr>
      </p:pic>
    </p:spTree>
    <p:extLst>
      <p:ext uri="{BB962C8B-B14F-4D97-AF65-F5344CB8AC3E}">
        <p14:creationId xmlns:p14="http://schemas.microsoft.com/office/powerpoint/2010/main" val="14875943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10714" r="14286"/>
          <a:stretch/>
        </p:blipFill>
        <p:spPr>
          <a:xfrm flipH="1">
            <a:off x="0" y="-118753"/>
            <a:ext cx="12192000" cy="6976753"/>
          </a:xfrm>
          <a:prstGeom prst="rect">
            <a:avLst/>
          </a:prstGeom>
        </p:spPr>
      </p:pic>
      <p:sp>
        <p:nvSpPr>
          <p:cNvPr id="9" name="Rectangle 8"/>
          <p:cNvSpPr/>
          <p:nvPr/>
        </p:nvSpPr>
        <p:spPr>
          <a:xfrm>
            <a:off x="-304800" y="2209800"/>
            <a:ext cx="10744200" cy="830997"/>
          </a:xfrm>
          <a:prstGeom prst="rect">
            <a:avLst/>
          </a:prstGeom>
        </p:spPr>
        <p:txBody>
          <a:bodyPr wrap="square">
            <a:spAutoFit/>
          </a:bodyPr>
          <a:lstStyle/>
          <a:p>
            <a:pPr algn="r"/>
            <a:r>
              <a:rPr lang="en-US" sz="4800" dirty="0" smtClean="0">
                <a:solidFill>
                  <a:srgbClr val="006990"/>
                </a:solidFill>
              </a:rPr>
              <a:t>Questions?</a:t>
            </a:r>
            <a:endParaRPr lang="en-US" sz="3600" dirty="0">
              <a:solidFill>
                <a:srgbClr val="006990"/>
              </a:solidFill>
            </a:endParaRPr>
          </a:p>
        </p:txBody>
      </p:sp>
      <p:sp>
        <p:nvSpPr>
          <p:cNvPr id="15" name="Title 6"/>
          <p:cNvSpPr txBox="1">
            <a:spLocks/>
          </p:cNvSpPr>
          <p:nvPr/>
        </p:nvSpPr>
        <p:spPr bwMode="auto">
          <a:xfrm>
            <a:off x="6477000" y="4038601"/>
            <a:ext cx="3886200" cy="14700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r"/>
            <a:r>
              <a:rPr lang="en-US" sz="2000" b="1" dirty="0"/>
              <a:t>Kristi Park</a:t>
            </a:r>
          </a:p>
          <a:p>
            <a:pPr algn="r"/>
            <a:r>
              <a:rPr lang="en-US" sz="2000" dirty="0">
                <a:solidFill>
                  <a:schemeClr val="tx1">
                    <a:lumMod val="75000"/>
                    <a:lumOff val="25000"/>
                  </a:schemeClr>
                </a:solidFill>
              </a:rPr>
              <a:t>Director, TDL</a:t>
            </a:r>
          </a:p>
          <a:p>
            <a:pPr algn="r"/>
            <a:r>
              <a:rPr lang="en-US" sz="2000" dirty="0">
                <a:solidFill>
                  <a:schemeClr val="tx1">
                    <a:lumMod val="75000"/>
                    <a:lumOff val="25000"/>
                  </a:schemeClr>
                </a:solidFill>
              </a:rPr>
              <a:t>kristi.park@austin.utexas.edu</a:t>
            </a:r>
          </a:p>
          <a:p>
            <a:pPr algn="r"/>
            <a:r>
              <a:rPr lang="en-US" sz="2000" dirty="0">
                <a:solidFill>
                  <a:schemeClr val="tx1">
                    <a:lumMod val="75000"/>
                    <a:lumOff val="25000"/>
                  </a:schemeClr>
                </a:solidFill>
              </a:rPr>
              <a:t>TDL Helpdesk: </a:t>
            </a:r>
            <a:r>
              <a:rPr lang="en-US" sz="2000" b="1" dirty="0">
                <a:solidFill>
                  <a:srgbClr val="006990"/>
                </a:solidFill>
              </a:rPr>
              <a:t>support@tdl.org </a:t>
            </a:r>
          </a:p>
          <a:p>
            <a:pPr algn="r"/>
            <a:endParaRPr lang="en-US" sz="2000" dirty="0"/>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0400" y="381000"/>
            <a:ext cx="3429000" cy="1143000"/>
          </a:xfrm>
          <a:prstGeom prst="rect">
            <a:avLst/>
          </a:prstGeom>
        </p:spPr>
      </p:pic>
    </p:spTree>
    <p:extLst>
      <p:ext uri="{BB962C8B-B14F-4D97-AF65-F5344CB8AC3E}">
        <p14:creationId xmlns:p14="http://schemas.microsoft.com/office/powerpoint/2010/main" val="18388932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15467" r="3839"/>
          <a:stretch/>
        </p:blipFill>
        <p:spPr>
          <a:xfrm>
            <a:off x="-159657" y="-1432561"/>
            <a:ext cx="12351657" cy="8609972"/>
          </a:xfrm>
        </p:spPr>
      </p:pic>
      <p:pic>
        <p:nvPicPr>
          <p:cNvPr id="7" name="Picture 4" descr="Public Knowledge Project"/>
          <p:cNvPicPr>
            <a:picLocks noChangeAspect="1" noChangeArrowheads="1"/>
          </p:cNvPicPr>
          <p:nvPr/>
        </p:nvPicPr>
        <p:blipFill>
          <a:blip r:embed="rId5">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590800" y="3581400"/>
            <a:ext cx="2008632" cy="2008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33054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E32800A-5403-6547-8F51-F9C10BA4EBB2}"/>
              </a:ext>
            </a:extLst>
          </p:cNvPr>
          <p:cNvSpPr>
            <a:spLocks noGrp="1"/>
          </p:cNvSpPr>
          <p:nvPr>
            <p:ph type="ftr" sz="quarter" idx="11"/>
          </p:nvPr>
        </p:nvSpPr>
        <p:spPr/>
        <p:txBody>
          <a:bodyPr/>
          <a:lstStyle/>
          <a:p>
            <a:r>
              <a:rPr lang="en-US"/>
              <a:t>tdl.org</a:t>
            </a:r>
          </a:p>
        </p:txBody>
      </p:sp>
      <p:sp>
        <p:nvSpPr>
          <p:cNvPr id="3" name="Rectangle 2">
            <a:extLst>
              <a:ext uri="{FF2B5EF4-FFF2-40B4-BE49-F238E27FC236}">
                <a16:creationId xmlns:a16="http://schemas.microsoft.com/office/drawing/2014/main" id="{E33AC50F-19FE-D140-98CF-194CE51000A9}"/>
              </a:ext>
            </a:extLst>
          </p:cNvPr>
          <p:cNvSpPr/>
          <p:nvPr/>
        </p:nvSpPr>
        <p:spPr>
          <a:xfrm>
            <a:off x="2057400" y="1341798"/>
            <a:ext cx="8229600" cy="1249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14">
            <a:extLst>
              <a:ext uri="{FF2B5EF4-FFF2-40B4-BE49-F238E27FC236}">
                <a16:creationId xmlns:a16="http://schemas.microsoft.com/office/drawing/2014/main" id="{405798AF-B7E9-0545-8310-CD9668D2DECF}"/>
              </a:ext>
            </a:extLst>
          </p:cNvPr>
          <p:cNvGrpSpPr>
            <a:grpSpLocks/>
          </p:cNvGrpSpPr>
          <p:nvPr/>
        </p:nvGrpSpPr>
        <p:grpSpPr bwMode="auto">
          <a:xfrm>
            <a:off x="6687902" y="4495801"/>
            <a:ext cx="3160624" cy="1123777"/>
            <a:chOff x="1143000" y="838200"/>
            <a:chExt cx="2743200" cy="914400"/>
          </a:xfrm>
        </p:grpSpPr>
        <p:sp>
          <p:nvSpPr>
            <p:cNvPr id="5" name="Rectangle 4">
              <a:extLst>
                <a:ext uri="{FF2B5EF4-FFF2-40B4-BE49-F238E27FC236}">
                  <a16:creationId xmlns:a16="http://schemas.microsoft.com/office/drawing/2014/main" id="{595BEB60-00A2-6041-AADD-D74C02C8FA75}"/>
                </a:ext>
              </a:extLst>
            </p:cNvPr>
            <p:cNvSpPr/>
            <p:nvPr/>
          </p:nvSpPr>
          <p:spPr>
            <a:xfrm>
              <a:off x="1143000" y="838200"/>
              <a:ext cx="2743200" cy="914400"/>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 name="Picture 12" descr="TDL.org stacked logo.png">
              <a:extLst>
                <a:ext uri="{FF2B5EF4-FFF2-40B4-BE49-F238E27FC236}">
                  <a16:creationId xmlns:a16="http://schemas.microsoft.com/office/drawing/2014/main" id="{7A981B85-7E62-2D4C-8919-B3447433C00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1219200" y="914400"/>
              <a:ext cx="2549840" cy="734569"/>
            </a:xfrm>
            <a:prstGeom prst="rect">
              <a:avLst/>
            </a:prstGeom>
            <a:noFill/>
            <a:ln w="0">
              <a:noFill/>
              <a:miter lim="800000"/>
              <a:headEnd/>
              <a:tailEnd/>
            </a:ln>
            <a:extLst>
              <a:ext uri="{909E8E84-426E-40DD-AFC4-6F175D3DCCD1}">
                <a14:hiddenFill xmlns:a14="http://schemas.microsoft.com/office/drawing/2010/main">
                  <a:solidFill>
                    <a:srgbClr val="FFFFFF"/>
                  </a:solidFill>
                </a14:hiddenFill>
              </a:ext>
            </a:extLst>
          </p:spPr>
        </p:pic>
      </p:grpSp>
      <p:pic>
        <p:nvPicPr>
          <p:cNvPr id="7" name="Picture 6">
            <a:extLst>
              <a:ext uri="{FF2B5EF4-FFF2-40B4-BE49-F238E27FC236}">
                <a16:creationId xmlns:a16="http://schemas.microsoft.com/office/drawing/2014/main" id="{7F7F6EEB-D5D5-6D42-8C73-8FB7CDF24B5E}"/>
              </a:ext>
            </a:extLst>
          </p:cNvPr>
          <p:cNvPicPr>
            <a:picLocks noChangeAspect="1"/>
          </p:cNvPicPr>
          <p:nvPr/>
        </p:nvPicPr>
        <p:blipFill rotWithShape="1">
          <a:blip r:embed="rId4" cstate="print">
            <a:grayscl/>
            <a:extLst>
              <a:ext uri="{28A0092B-C50C-407E-A947-70E740481C1C}">
                <a14:useLocalDpi xmlns:a14="http://schemas.microsoft.com/office/drawing/2010/main" val="0"/>
              </a:ext>
            </a:extLst>
          </a:blip>
          <a:srcRect t="18750" b="12500"/>
          <a:stretch/>
        </p:blipFill>
        <p:spPr>
          <a:xfrm>
            <a:off x="1728855" y="1977789"/>
            <a:ext cx="3766902" cy="2589746"/>
          </a:xfrm>
          <a:prstGeom prst="rect">
            <a:avLst/>
          </a:prstGeom>
        </p:spPr>
      </p:pic>
      <p:pic>
        <p:nvPicPr>
          <p:cNvPr id="8" name="Picture 2" descr="https://www.kuali.org/sites/default/files/foundation/logos/texas_am_library_logo_259.jpg">
            <a:extLst>
              <a:ext uri="{FF2B5EF4-FFF2-40B4-BE49-F238E27FC236}">
                <a16:creationId xmlns:a16="http://schemas.microsoft.com/office/drawing/2014/main" id="{185F0226-ECC0-8943-A77C-75E59F2F97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5858" y="3095854"/>
            <a:ext cx="3004712" cy="5684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s://cdn0.iconfinder.com/data/icons/simplicity/512/accounts_crowd_people-512.png">
            <a:extLst>
              <a:ext uri="{FF2B5EF4-FFF2-40B4-BE49-F238E27FC236}">
                <a16:creationId xmlns:a16="http://schemas.microsoft.com/office/drawing/2014/main" id="{6C49A014-EFE0-714C-A208-03E7467AEEC7}"/>
              </a:ext>
            </a:extLst>
          </p:cNvPr>
          <p:cNvPicPr>
            <a:picLocks noChangeAspect="1" noChangeArrowheads="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88002" y="304800"/>
            <a:ext cx="1960427" cy="19604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0C22025-4B16-2540-B4E2-7248D8DF6707}"/>
              </a:ext>
            </a:extLst>
          </p:cNvPr>
          <p:cNvSpPr txBox="1"/>
          <p:nvPr/>
        </p:nvSpPr>
        <p:spPr>
          <a:xfrm>
            <a:off x="1820875" y="4483459"/>
            <a:ext cx="3145749" cy="461665"/>
          </a:xfrm>
          <a:prstGeom prst="rect">
            <a:avLst/>
          </a:prstGeom>
          <a:noFill/>
        </p:spPr>
        <p:txBody>
          <a:bodyPr wrap="square" rtlCol="0">
            <a:spAutoFit/>
          </a:bodyPr>
          <a:lstStyle/>
          <a:p>
            <a:r>
              <a:rPr lang="en-US" sz="2400" dirty="0">
                <a:solidFill>
                  <a:schemeClr val="tx1">
                    <a:lumMod val="75000"/>
                    <a:lumOff val="25000"/>
                  </a:schemeClr>
                </a:solidFill>
              </a:rPr>
              <a:t>Your scholarly journal</a:t>
            </a:r>
          </a:p>
        </p:txBody>
      </p:sp>
      <p:sp>
        <p:nvSpPr>
          <p:cNvPr id="11" name="TextBox 10">
            <a:extLst>
              <a:ext uri="{FF2B5EF4-FFF2-40B4-BE49-F238E27FC236}">
                <a16:creationId xmlns:a16="http://schemas.microsoft.com/office/drawing/2014/main" id="{348C26CA-07EE-B747-96E8-84AC8D12F1F7}"/>
              </a:ext>
            </a:extLst>
          </p:cNvPr>
          <p:cNvSpPr txBox="1"/>
          <p:nvPr/>
        </p:nvSpPr>
        <p:spPr>
          <a:xfrm>
            <a:off x="7508969" y="2227564"/>
            <a:ext cx="2068005" cy="461665"/>
          </a:xfrm>
          <a:prstGeom prst="rect">
            <a:avLst/>
          </a:prstGeom>
          <a:noFill/>
        </p:spPr>
        <p:txBody>
          <a:bodyPr wrap="square" rtlCol="0">
            <a:spAutoFit/>
          </a:bodyPr>
          <a:lstStyle/>
          <a:p>
            <a:r>
              <a:rPr lang="en-US" sz="2400" dirty="0">
                <a:solidFill>
                  <a:schemeClr val="tx1">
                    <a:lumMod val="75000"/>
                    <a:lumOff val="25000"/>
                  </a:schemeClr>
                </a:solidFill>
              </a:rPr>
              <a:t>Editorial team</a:t>
            </a:r>
          </a:p>
        </p:txBody>
      </p:sp>
      <p:sp>
        <p:nvSpPr>
          <p:cNvPr id="12" name="TextBox 11">
            <a:extLst>
              <a:ext uri="{FF2B5EF4-FFF2-40B4-BE49-F238E27FC236}">
                <a16:creationId xmlns:a16="http://schemas.microsoft.com/office/drawing/2014/main" id="{648FECEB-8AEA-FD41-B315-911FE5B69556}"/>
              </a:ext>
            </a:extLst>
          </p:cNvPr>
          <p:cNvSpPr txBox="1"/>
          <p:nvPr/>
        </p:nvSpPr>
        <p:spPr>
          <a:xfrm>
            <a:off x="7224654" y="3751714"/>
            <a:ext cx="2862775" cy="461665"/>
          </a:xfrm>
          <a:prstGeom prst="rect">
            <a:avLst/>
          </a:prstGeom>
          <a:noFill/>
        </p:spPr>
        <p:txBody>
          <a:bodyPr wrap="square" rtlCol="0">
            <a:spAutoFit/>
          </a:bodyPr>
          <a:lstStyle/>
          <a:p>
            <a:r>
              <a:rPr lang="en-US" sz="2400" dirty="0">
                <a:solidFill>
                  <a:schemeClr val="tx1">
                    <a:lumMod val="75000"/>
                    <a:lumOff val="25000"/>
                  </a:schemeClr>
                </a:solidFill>
              </a:rPr>
              <a:t>Institutional support</a:t>
            </a:r>
          </a:p>
        </p:txBody>
      </p:sp>
      <p:sp>
        <p:nvSpPr>
          <p:cNvPr id="13" name="TextBox 12">
            <a:extLst>
              <a:ext uri="{FF2B5EF4-FFF2-40B4-BE49-F238E27FC236}">
                <a16:creationId xmlns:a16="http://schemas.microsoft.com/office/drawing/2014/main" id="{2C8E351B-C746-B64D-B211-F1F4366EDF06}"/>
              </a:ext>
            </a:extLst>
          </p:cNvPr>
          <p:cNvSpPr txBox="1"/>
          <p:nvPr/>
        </p:nvSpPr>
        <p:spPr>
          <a:xfrm>
            <a:off x="6750690" y="5657144"/>
            <a:ext cx="4033423" cy="461665"/>
          </a:xfrm>
          <a:prstGeom prst="rect">
            <a:avLst/>
          </a:prstGeom>
          <a:noFill/>
        </p:spPr>
        <p:txBody>
          <a:bodyPr wrap="square" rtlCol="0">
            <a:spAutoFit/>
          </a:bodyPr>
          <a:lstStyle/>
          <a:p>
            <a:r>
              <a:rPr lang="en-US" sz="2400" dirty="0">
                <a:solidFill>
                  <a:schemeClr val="tx1">
                    <a:lumMod val="75000"/>
                    <a:lumOff val="25000"/>
                  </a:schemeClr>
                </a:solidFill>
              </a:rPr>
              <a:t>Hosting and technical support</a:t>
            </a:r>
          </a:p>
        </p:txBody>
      </p:sp>
      <p:cxnSp>
        <p:nvCxnSpPr>
          <p:cNvPr id="14" name="Straight Arrow Connector 13">
            <a:extLst>
              <a:ext uri="{FF2B5EF4-FFF2-40B4-BE49-F238E27FC236}">
                <a16:creationId xmlns:a16="http://schemas.microsoft.com/office/drawing/2014/main" id="{BDE6E558-8E55-E547-891F-8026666471D7}"/>
              </a:ext>
            </a:extLst>
          </p:cNvPr>
          <p:cNvCxnSpPr/>
          <p:nvPr/>
        </p:nvCxnSpPr>
        <p:spPr>
          <a:xfrm flipH="1">
            <a:off x="5105401" y="1600200"/>
            <a:ext cx="1611795" cy="103623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8D52234-B2F9-FE47-8294-4A6F6677C3ED}"/>
              </a:ext>
            </a:extLst>
          </p:cNvPr>
          <p:cNvCxnSpPr/>
          <p:nvPr/>
        </p:nvCxnSpPr>
        <p:spPr>
          <a:xfrm flipH="1" flipV="1">
            <a:off x="4966624" y="4034136"/>
            <a:ext cx="1642050" cy="101536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85833D4-7F51-754B-B12B-406E19987AAB}"/>
              </a:ext>
            </a:extLst>
          </p:cNvPr>
          <p:cNvCxnSpPr/>
          <p:nvPr/>
        </p:nvCxnSpPr>
        <p:spPr>
          <a:xfrm flipH="1" flipV="1">
            <a:off x="5165870" y="3421857"/>
            <a:ext cx="1442804" cy="714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08618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grayscl/>
            <a:alphaModFix amt="50000"/>
            <a:extLst>
              <a:ext uri="{28A0092B-C50C-407E-A947-70E740481C1C}">
                <a14:useLocalDpi xmlns:a14="http://schemas.microsoft.com/office/drawing/2010/main" val="0"/>
              </a:ext>
            </a:extLst>
          </a:blip>
          <a:srcRect t="4602"/>
          <a:stretch/>
        </p:blipFill>
        <p:spPr>
          <a:xfrm>
            <a:off x="-177800" y="-1271979"/>
            <a:ext cx="12467771" cy="8615880"/>
          </a:xfrm>
          <a:prstGeom prst="rect">
            <a:avLst/>
          </a:prstGeom>
        </p:spPr>
      </p:pic>
      <p:sp>
        <p:nvSpPr>
          <p:cNvPr id="5" name="Title 4"/>
          <p:cNvSpPr>
            <a:spLocks noGrp="1"/>
          </p:cNvSpPr>
          <p:nvPr>
            <p:ph type="title"/>
          </p:nvPr>
        </p:nvSpPr>
        <p:spPr/>
        <p:txBody>
          <a:bodyPr/>
          <a:lstStyle/>
          <a:p>
            <a:r>
              <a:rPr lang="en-US" dirty="0" smtClean="0"/>
              <a:t>First things first</a:t>
            </a:r>
            <a:endParaRPr lang="en-US" dirty="0"/>
          </a:p>
        </p:txBody>
      </p:sp>
      <p:sp>
        <p:nvSpPr>
          <p:cNvPr id="6" name="Content Placeholder 5"/>
          <p:cNvSpPr>
            <a:spLocks noGrp="1"/>
          </p:cNvSpPr>
          <p:nvPr>
            <p:ph idx="1"/>
          </p:nvPr>
        </p:nvSpPr>
        <p:spPr>
          <a:xfrm>
            <a:off x="838200" y="1825625"/>
            <a:ext cx="8383073" cy="3815321"/>
          </a:xfrm>
          <a:solidFill>
            <a:srgbClr val="FFFFFF">
              <a:alpha val="72941"/>
            </a:srgbClr>
          </a:solidFill>
        </p:spPr>
        <p:txBody>
          <a:bodyPr>
            <a:normAutofit/>
          </a:bodyPr>
          <a:lstStyle/>
          <a:p>
            <a:pPr marL="457200" indent="-457200">
              <a:buFont typeface="Arial" panose="020B0604020202020204" pitchFamily="34" charset="0"/>
              <a:buChar char="•"/>
            </a:pPr>
            <a:r>
              <a:rPr lang="en-US" sz="2400" dirty="0" smtClean="0"/>
              <a:t>OJS 3 is a major release, with some major changes.</a:t>
            </a:r>
          </a:p>
          <a:p>
            <a:pPr marL="457200" indent="-457200">
              <a:buFont typeface="Arial" panose="020B0604020202020204" pitchFamily="34" charset="0"/>
              <a:buChar char="•"/>
            </a:pPr>
            <a:r>
              <a:rPr lang="en-US" sz="2400" dirty="0" smtClean="0"/>
              <a:t>TDL will upgrade journals in batches, by institution.</a:t>
            </a:r>
          </a:p>
          <a:p>
            <a:pPr marL="1143000" lvl="1" indent="-457200">
              <a:buFont typeface="Arial" panose="020B0604020202020204" pitchFamily="34" charset="0"/>
              <a:buChar char="•"/>
            </a:pPr>
            <a:r>
              <a:rPr lang="en-US" dirty="0" smtClean="0"/>
              <a:t>Starting with University of Houston and Texas State University</a:t>
            </a:r>
          </a:p>
          <a:p>
            <a:pPr marL="1143000" lvl="1" indent="-457200">
              <a:buFont typeface="Arial" panose="020B0604020202020204" pitchFamily="34" charset="0"/>
              <a:buChar char="•"/>
            </a:pPr>
            <a:r>
              <a:rPr lang="en-US" dirty="0" smtClean="0"/>
              <a:t>Next batch (October): Texas A&amp;M </a:t>
            </a:r>
            <a:r>
              <a:rPr lang="en-US" dirty="0" smtClean="0"/>
              <a:t>Libraries</a:t>
            </a:r>
          </a:p>
          <a:p>
            <a:pPr marL="1143000" lvl="1" indent="-457200">
              <a:buFont typeface="Arial" panose="020B0604020202020204" pitchFamily="34" charset="0"/>
              <a:buChar char="•"/>
            </a:pPr>
            <a:r>
              <a:rPr lang="en-US" dirty="0"/>
              <a:t>Goal: complete all upgrades by April </a:t>
            </a:r>
            <a:endParaRPr lang="en-US" dirty="0"/>
          </a:p>
          <a:p>
            <a:pPr marL="457200" indent="-457200">
              <a:buFont typeface="Arial" panose="020B0604020202020204" pitchFamily="34" charset="0"/>
              <a:buChar char="•"/>
            </a:pPr>
            <a:r>
              <a:rPr lang="en-US" sz="2400" dirty="0" smtClean="0"/>
              <a:t>Multiple opportunities to test, learn, and theme your journal in OJS 3.</a:t>
            </a:r>
          </a:p>
          <a:p>
            <a:pPr marL="457200" indent="-457200">
              <a:buFont typeface="Arial" panose="020B0604020202020204" pitchFamily="34" charset="0"/>
              <a:buChar char="•"/>
            </a:pPr>
            <a:r>
              <a:rPr lang="en-US" sz="2400" dirty="0" smtClean="0"/>
              <a:t>Flexible schedule – you tell us when you’re ready</a:t>
            </a:r>
            <a:r>
              <a:rPr lang="en-US" sz="2400" dirty="0" smtClean="0"/>
              <a:t>.</a:t>
            </a:r>
            <a:endParaRPr lang="en-US" sz="2400" dirty="0" smtClean="0"/>
          </a:p>
        </p:txBody>
      </p:sp>
      <p:sp>
        <p:nvSpPr>
          <p:cNvPr id="4" name="Footer Placeholder 3"/>
          <p:cNvSpPr>
            <a:spLocks noGrp="1"/>
          </p:cNvSpPr>
          <p:nvPr>
            <p:ph type="ftr" sz="quarter" idx="4294967295"/>
          </p:nvPr>
        </p:nvSpPr>
        <p:spPr>
          <a:xfrm>
            <a:off x="0" y="6356350"/>
            <a:ext cx="4114800" cy="365125"/>
          </a:xfrm>
        </p:spPr>
        <p:txBody>
          <a:bodyPr/>
          <a:lstStyle/>
          <a:p>
            <a:r>
              <a:rPr lang="en-US" smtClean="0"/>
              <a:t>tdl.org</a:t>
            </a:r>
            <a:endParaRPr lang="en-US" dirty="0"/>
          </a:p>
        </p:txBody>
      </p:sp>
    </p:spTree>
    <p:extLst>
      <p:ext uri="{BB962C8B-B14F-4D97-AF65-F5344CB8AC3E}">
        <p14:creationId xmlns:p14="http://schemas.microsoft.com/office/powerpoint/2010/main" val="2052321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EEC0EA8-2152-BC43-80A4-E9B8FA3F2902}"/>
              </a:ext>
            </a:extLst>
          </p:cNvPr>
          <p:cNvPicPr>
            <a:picLocks noChangeAspect="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10714" r="14286"/>
          <a:stretch/>
        </p:blipFill>
        <p:spPr>
          <a:xfrm>
            <a:off x="0" y="3084"/>
            <a:ext cx="12192000" cy="6976753"/>
          </a:xfrm>
          <a:prstGeom prst="rect">
            <a:avLst/>
          </a:prstGeom>
        </p:spPr>
      </p:pic>
      <p:sp>
        <p:nvSpPr>
          <p:cNvPr id="3" name="Title 2"/>
          <p:cNvSpPr>
            <a:spLocks noGrp="1"/>
          </p:cNvSpPr>
          <p:nvPr>
            <p:ph type="title"/>
          </p:nvPr>
        </p:nvSpPr>
        <p:spPr>
          <a:xfrm>
            <a:off x="111760" y="189231"/>
            <a:ext cx="10515600" cy="2852737"/>
          </a:xfrm>
        </p:spPr>
        <p:txBody>
          <a:bodyPr/>
          <a:lstStyle/>
          <a:p>
            <a:r>
              <a:rPr lang="en-US" dirty="0"/>
              <a:t>What’s New</a:t>
            </a:r>
          </a:p>
        </p:txBody>
      </p:sp>
      <p:sp>
        <p:nvSpPr>
          <p:cNvPr id="4" name="Text Placeholder 3"/>
          <p:cNvSpPr>
            <a:spLocks noGrp="1"/>
          </p:cNvSpPr>
          <p:nvPr>
            <p:ph type="body" idx="1"/>
          </p:nvPr>
        </p:nvSpPr>
        <p:spPr>
          <a:xfrm>
            <a:off x="111760" y="3068956"/>
            <a:ext cx="4048760" cy="1500187"/>
          </a:xfrm>
        </p:spPr>
        <p:txBody>
          <a:bodyPr/>
          <a:lstStyle/>
          <a:p>
            <a:r>
              <a:rPr lang="en-US" dirty="0">
                <a:solidFill>
                  <a:schemeClr val="tx1"/>
                </a:solidFill>
              </a:rPr>
              <a:t>Overview of OJS 3.x</a:t>
            </a:r>
          </a:p>
        </p:txBody>
      </p:sp>
      <p:sp>
        <p:nvSpPr>
          <p:cNvPr id="2" name="Footer Placeholder 1"/>
          <p:cNvSpPr>
            <a:spLocks noGrp="1"/>
          </p:cNvSpPr>
          <p:nvPr>
            <p:ph type="ftr" sz="quarter" idx="4294967295"/>
          </p:nvPr>
        </p:nvSpPr>
        <p:spPr>
          <a:xfrm>
            <a:off x="0" y="6356350"/>
            <a:ext cx="4114800" cy="365125"/>
          </a:xfrm>
        </p:spPr>
        <p:txBody>
          <a:bodyPr/>
          <a:lstStyle/>
          <a:p>
            <a:r>
              <a:rPr lang="en-US"/>
              <a:t>tdl.org</a:t>
            </a:r>
          </a:p>
        </p:txBody>
      </p:sp>
    </p:spTree>
    <p:extLst>
      <p:ext uri="{BB962C8B-B14F-4D97-AF65-F5344CB8AC3E}">
        <p14:creationId xmlns:p14="http://schemas.microsoft.com/office/powerpoint/2010/main" val="10606145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Changes in OJS 3</a:t>
            </a:r>
          </a:p>
        </p:txBody>
      </p:sp>
      <p:sp>
        <p:nvSpPr>
          <p:cNvPr id="4" name="Content Placeholder 3"/>
          <p:cNvSpPr>
            <a:spLocks noGrp="1"/>
          </p:cNvSpPr>
          <p:nvPr>
            <p:ph idx="1"/>
          </p:nvPr>
        </p:nvSpPr>
        <p:spPr/>
        <p:txBody>
          <a:bodyPr>
            <a:normAutofit/>
          </a:bodyPr>
          <a:lstStyle/>
          <a:p>
            <a:pPr marL="457200" indent="-457200">
              <a:buFont typeface="Arial" panose="020B0604020202020204" pitchFamily="34" charset="0"/>
              <a:buChar char="•"/>
            </a:pPr>
            <a:r>
              <a:rPr lang="en-US" dirty="0"/>
              <a:t>Reader interface improvements</a:t>
            </a:r>
          </a:p>
          <a:p>
            <a:pPr marL="457200" indent="-457200">
              <a:buFont typeface="Arial" panose="020B0604020202020204" pitchFamily="34" charset="0"/>
              <a:buChar char="•"/>
            </a:pPr>
            <a:r>
              <a:rPr lang="en-US" dirty="0"/>
              <a:t>Editorial/Administrative interface changes</a:t>
            </a:r>
          </a:p>
          <a:p>
            <a:pPr marL="457200" indent="-457200">
              <a:buFont typeface="Arial" panose="020B0604020202020204" pitchFamily="34" charset="0"/>
              <a:buChar char="•"/>
            </a:pPr>
            <a:r>
              <a:rPr lang="en-US" dirty="0"/>
              <a:t>Fully responsive design</a:t>
            </a:r>
          </a:p>
          <a:p>
            <a:pPr marL="457200" indent="-457200">
              <a:buFont typeface="Arial" panose="020B0604020202020204" pitchFamily="34" charset="0"/>
              <a:buChar char="•"/>
            </a:pPr>
            <a:r>
              <a:rPr lang="en-US" dirty="0"/>
              <a:t>More easily customizable</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p:txBody>
      </p:sp>
      <p:sp>
        <p:nvSpPr>
          <p:cNvPr id="2" name="Footer Placeholder 1"/>
          <p:cNvSpPr>
            <a:spLocks noGrp="1"/>
          </p:cNvSpPr>
          <p:nvPr>
            <p:ph type="ftr" sz="quarter" idx="11"/>
          </p:nvPr>
        </p:nvSpPr>
        <p:spPr/>
        <p:txBody>
          <a:bodyPr/>
          <a:lstStyle/>
          <a:p>
            <a:r>
              <a:rPr lang="en-US"/>
              <a:t>tdl.org</a:t>
            </a:r>
          </a:p>
        </p:txBody>
      </p:sp>
    </p:spTree>
    <p:extLst>
      <p:ext uri="{BB962C8B-B14F-4D97-AF65-F5344CB8AC3E}">
        <p14:creationId xmlns:p14="http://schemas.microsoft.com/office/powerpoint/2010/main" val="126849981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13">
      <a:dk1>
        <a:sysClr val="windowText" lastClr="000000"/>
      </a:dk1>
      <a:lt1>
        <a:sysClr val="window" lastClr="FFFFFF"/>
      </a:lt1>
      <a:dk2>
        <a:srgbClr val="44546A"/>
      </a:dk2>
      <a:lt2>
        <a:srgbClr val="E7E6E6"/>
      </a:lt2>
      <a:accent1>
        <a:srgbClr val="183D48"/>
      </a:accent1>
      <a:accent2>
        <a:srgbClr val="108FAD"/>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7399</TotalTime>
  <Words>4927</Words>
  <Application>Microsoft Office PowerPoint</Application>
  <PresentationFormat>Widescreen</PresentationFormat>
  <Paragraphs>426</Paragraphs>
  <Slides>44</Slides>
  <Notes>44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Arial</vt:lpstr>
      <vt:lpstr>Avenir Book</vt:lpstr>
      <vt:lpstr>Calibri</vt:lpstr>
      <vt:lpstr>Calibri Light</vt:lpstr>
      <vt:lpstr>Wingdings</vt:lpstr>
      <vt:lpstr>Office Theme</vt:lpstr>
      <vt:lpstr>PowerPoint Presentation</vt:lpstr>
      <vt:lpstr>Agenda</vt:lpstr>
      <vt:lpstr>PowerPoint Presentation</vt:lpstr>
      <vt:lpstr>Open Journal Systems</vt:lpstr>
      <vt:lpstr>PowerPoint Presentation</vt:lpstr>
      <vt:lpstr>PowerPoint Presentation</vt:lpstr>
      <vt:lpstr>First things first</vt:lpstr>
      <vt:lpstr>What’s New</vt:lpstr>
      <vt:lpstr>Changes in OJS 3</vt:lpstr>
      <vt:lpstr>Reader Interface</vt:lpstr>
      <vt:lpstr>Reader Interface</vt:lpstr>
      <vt:lpstr>Reader Interface</vt:lpstr>
      <vt:lpstr>Reader Interface</vt:lpstr>
      <vt:lpstr>Simpler user registration</vt:lpstr>
      <vt:lpstr>Editorial Interface changes</vt:lpstr>
      <vt:lpstr>Dashboard</vt:lpstr>
      <vt:lpstr>Dashboard</vt:lpstr>
      <vt:lpstr>Dashboard</vt:lpstr>
      <vt:lpstr>Copyright and licensing</vt:lpstr>
      <vt:lpstr>Copyright and licensing</vt:lpstr>
      <vt:lpstr>Copyright and licensing</vt:lpstr>
      <vt:lpstr>Copyright and licensing</vt:lpstr>
      <vt:lpstr>Editorial discussions</vt:lpstr>
      <vt:lpstr>Flexible editorial workflow</vt:lpstr>
      <vt:lpstr>Flexible editorial workflow</vt:lpstr>
      <vt:lpstr>Flexible roles</vt:lpstr>
      <vt:lpstr>Flexible roles</vt:lpstr>
      <vt:lpstr>Default theme</vt:lpstr>
      <vt:lpstr>Additional themes</vt:lpstr>
      <vt:lpstr>Theming</vt:lpstr>
      <vt:lpstr>Theme reminders</vt:lpstr>
      <vt:lpstr>OJS 3 is fully responsive</vt:lpstr>
      <vt:lpstr>OJS 3 is fully responsive</vt:lpstr>
      <vt:lpstr>Upgrade Process</vt:lpstr>
      <vt:lpstr>Upgrade process</vt:lpstr>
      <vt:lpstr>Upgrade process – step #1</vt:lpstr>
      <vt:lpstr>Upgrade process – step #2</vt:lpstr>
      <vt:lpstr>Upgrade process - step #3</vt:lpstr>
      <vt:lpstr>Reminders and things to consider</vt:lpstr>
      <vt:lpstr>TDL Resources</vt:lpstr>
      <vt:lpstr>Additional Resources</vt:lpstr>
      <vt:lpstr>TDL Helpdesk</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Deforest, Lea</dc:creator>
  <cp:lastModifiedBy>Kristi L Park</cp:lastModifiedBy>
  <cp:revision>83</cp:revision>
  <cp:lastPrinted>2017-07-24T19:00:08Z</cp:lastPrinted>
  <dcterms:created xsi:type="dcterms:W3CDTF">2017-07-24T18:27:22Z</dcterms:created>
  <dcterms:modified xsi:type="dcterms:W3CDTF">2019-08-28T03:40:13Z</dcterms:modified>
</cp:coreProperties>
</file>