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47"/>
  </p:notesMasterIdLst>
  <p:sldIdLst>
    <p:sldId id="256" r:id="rId2"/>
    <p:sldId id="307" r:id="rId3"/>
    <p:sldId id="257" r:id="rId4"/>
    <p:sldId id="260" r:id="rId5"/>
    <p:sldId id="279" r:id="rId6"/>
    <p:sldId id="280" r:id="rId7"/>
    <p:sldId id="263" r:id="rId8"/>
    <p:sldId id="281" r:id="rId9"/>
    <p:sldId id="286" r:id="rId10"/>
    <p:sldId id="319" r:id="rId11"/>
    <p:sldId id="284" r:id="rId12"/>
    <p:sldId id="285" r:id="rId13"/>
    <p:sldId id="292" r:id="rId14"/>
    <p:sldId id="293" r:id="rId15"/>
    <p:sldId id="294" r:id="rId16"/>
    <p:sldId id="295" r:id="rId17"/>
    <p:sldId id="296" r:id="rId18"/>
    <p:sldId id="297" r:id="rId19"/>
    <p:sldId id="298" r:id="rId20"/>
    <p:sldId id="287" r:id="rId21"/>
    <p:sldId id="259" r:id="rId22"/>
    <p:sldId id="267" r:id="rId23"/>
    <p:sldId id="266" r:id="rId24"/>
    <p:sldId id="268" r:id="rId25"/>
    <p:sldId id="269" r:id="rId26"/>
    <p:sldId id="277" r:id="rId27"/>
    <p:sldId id="271" r:id="rId28"/>
    <p:sldId id="270" r:id="rId29"/>
    <p:sldId id="273" r:id="rId30"/>
    <p:sldId id="311" r:id="rId31"/>
    <p:sldId id="318" r:id="rId32"/>
    <p:sldId id="312" r:id="rId33"/>
    <p:sldId id="313" r:id="rId34"/>
    <p:sldId id="314" r:id="rId35"/>
    <p:sldId id="315" r:id="rId36"/>
    <p:sldId id="316" r:id="rId37"/>
    <p:sldId id="317" r:id="rId38"/>
    <p:sldId id="299" r:id="rId39"/>
    <p:sldId id="305" r:id="rId40"/>
    <p:sldId id="308" r:id="rId41"/>
    <p:sldId id="309" r:id="rId42"/>
    <p:sldId id="274" r:id="rId43"/>
    <p:sldId id="310" r:id="rId44"/>
    <p:sldId id="301" r:id="rId45"/>
    <p:sldId id="278" r:id="rId46"/>
  </p:sldIdLst>
  <p:sldSz cx="12192000" cy="6858000"/>
  <p:notesSz cx="7010400" cy="92964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2E9F6E-16B3-4B8D-BF29-BF5925B07F1E}" v="6" dt="2022-09-21T17:35:43.6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677"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eniry, Matthew" userId="S::matthew.mceniry@ttu.edu::2e4024e5-2a75-43d3-a6c9-3ddd4c615057" providerId="AD" clId="Web-{551593F8-10CD-659C-5847-577FA76DA0F7}"/>
    <pc:docChg chg="delSld modSld sldOrd">
      <pc:chgData name="Mceniry, Matthew" userId="S::matthew.mceniry@ttu.edu::2e4024e5-2a75-43d3-a6c9-3ddd4c615057" providerId="AD" clId="Web-{551593F8-10CD-659C-5847-577FA76DA0F7}" dt="2020-02-17T18:00:44.238" v="17" actId="14100"/>
      <pc:docMkLst>
        <pc:docMk/>
      </pc:docMkLst>
      <pc:sldChg chg="modSp">
        <pc:chgData name="Mceniry, Matthew" userId="S::matthew.mceniry@ttu.edu::2e4024e5-2a75-43d3-a6c9-3ddd4c615057" providerId="AD" clId="Web-{551593F8-10CD-659C-5847-577FA76DA0F7}" dt="2020-02-17T18:00:44.238" v="17" actId="14100"/>
        <pc:sldMkLst>
          <pc:docMk/>
          <pc:sldMk cId="1267953294" sldId="274"/>
        </pc:sldMkLst>
        <pc:spChg chg="mod">
          <ac:chgData name="Mceniry, Matthew" userId="S::matthew.mceniry@ttu.edu::2e4024e5-2a75-43d3-a6c9-3ddd4c615057" providerId="AD" clId="Web-{551593F8-10CD-659C-5847-577FA76DA0F7}" dt="2020-02-17T18:00:44.238" v="17" actId="14100"/>
          <ac:spMkLst>
            <pc:docMk/>
            <pc:sldMk cId="1267953294" sldId="274"/>
            <ac:spMk id="3" creationId="{8FCF39B0-143B-4728-8F32-9B28CF885915}"/>
          </ac:spMkLst>
        </pc:spChg>
      </pc:sldChg>
      <pc:sldChg chg="del">
        <pc:chgData name="Mceniry, Matthew" userId="S::matthew.mceniry@ttu.edu::2e4024e5-2a75-43d3-a6c9-3ddd4c615057" providerId="AD" clId="Web-{551593F8-10CD-659C-5847-577FA76DA0F7}" dt="2020-02-17T17:57:23.706" v="1"/>
        <pc:sldMkLst>
          <pc:docMk/>
          <pc:sldMk cId="5705862" sldId="275"/>
        </pc:sldMkLst>
      </pc:sldChg>
      <pc:sldChg chg="del">
        <pc:chgData name="Mceniry, Matthew" userId="S::matthew.mceniry@ttu.edu::2e4024e5-2a75-43d3-a6c9-3ddd4c615057" providerId="AD" clId="Web-{551593F8-10CD-659C-5847-577FA76DA0F7}" dt="2020-02-17T17:54:12.392" v="0"/>
        <pc:sldMkLst>
          <pc:docMk/>
          <pc:sldMk cId="2830657798" sldId="283"/>
        </pc:sldMkLst>
      </pc:sldChg>
      <pc:sldChg chg="modSp">
        <pc:chgData name="Mceniry, Matthew" userId="S::matthew.mceniry@ttu.edu::2e4024e5-2a75-43d3-a6c9-3ddd4c615057" providerId="AD" clId="Web-{551593F8-10CD-659C-5847-577FA76DA0F7}" dt="2020-02-17T17:58:11.331" v="4" actId="20577"/>
        <pc:sldMkLst>
          <pc:docMk/>
          <pc:sldMk cId="961725371" sldId="299"/>
        </pc:sldMkLst>
        <pc:spChg chg="mod">
          <ac:chgData name="Mceniry, Matthew" userId="S::matthew.mceniry@ttu.edu::2e4024e5-2a75-43d3-a6c9-3ddd4c615057" providerId="AD" clId="Web-{551593F8-10CD-659C-5847-577FA76DA0F7}" dt="2020-02-17T17:58:11.331" v="4" actId="20577"/>
          <ac:spMkLst>
            <pc:docMk/>
            <pc:sldMk cId="961725371" sldId="299"/>
            <ac:spMk id="3" creationId="{4DE16410-6D24-4FCB-A75B-7A3ADFB2E652}"/>
          </ac:spMkLst>
        </pc:spChg>
      </pc:sldChg>
      <pc:sldChg chg="mod ord modShow">
        <pc:chgData name="Mceniry, Matthew" userId="S::matthew.mceniry@ttu.edu::2e4024e5-2a75-43d3-a6c9-3ddd4c615057" providerId="AD" clId="Web-{551593F8-10CD-659C-5847-577FA76DA0F7}" dt="2020-02-17T17:58:38.050" v="7"/>
        <pc:sldMkLst>
          <pc:docMk/>
          <pc:sldMk cId="1275991088" sldId="306"/>
        </pc:sldMkLst>
      </pc:sldChg>
    </pc:docChg>
  </pc:docChgLst>
  <pc:docChgLst>
    <pc:chgData name="Mceniry, Matthew" userId="2e4024e5-2a75-43d3-a6c9-3ddd4c615057" providerId="ADAL" clId="{7F25C776-3036-4273-A4C5-F56FD802C6C7}"/>
    <pc:docChg chg="modSld modMainMaster">
      <pc:chgData name="Mceniry, Matthew" userId="2e4024e5-2a75-43d3-a6c9-3ddd4c615057" providerId="ADAL" clId="{7F25C776-3036-4273-A4C5-F56FD802C6C7}" dt="2019-09-20T14:23:14.958" v="74"/>
      <pc:docMkLst>
        <pc:docMk/>
      </pc:docMkLst>
      <pc:sldChg chg="modSp">
        <pc:chgData name="Mceniry, Matthew" userId="2e4024e5-2a75-43d3-a6c9-3ddd4c615057" providerId="ADAL" clId="{7F25C776-3036-4273-A4C5-F56FD802C6C7}" dt="2019-09-20T14:23:11.581" v="71" actId="20577"/>
        <pc:sldMkLst>
          <pc:docMk/>
          <pc:sldMk cId="3660564848" sldId="305"/>
        </pc:sldMkLst>
        <pc:spChg chg="mod">
          <ac:chgData name="Mceniry, Matthew" userId="2e4024e5-2a75-43d3-a6c9-3ddd4c615057" providerId="ADAL" clId="{7F25C776-3036-4273-A4C5-F56FD802C6C7}" dt="2019-09-20T14:23:11.581" v="71" actId="20577"/>
          <ac:spMkLst>
            <pc:docMk/>
            <pc:sldMk cId="3660564848" sldId="305"/>
            <ac:spMk id="3" creationId="{BF1D54EB-489E-4161-BF93-3AAC2B3420ED}"/>
          </ac:spMkLst>
        </pc:spChg>
      </pc:sldChg>
      <pc:sldMasterChg chg="modSp">
        <pc:chgData name="Mceniry, Matthew" userId="2e4024e5-2a75-43d3-a6c9-3ddd4c615057" providerId="ADAL" clId="{7F25C776-3036-4273-A4C5-F56FD802C6C7}" dt="2019-09-20T14:23:14.958" v="74"/>
        <pc:sldMasterMkLst>
          <pc:docMk/>
          <pc:sldMasterMk cId="2598755531" sldId="2147483678"/>
        </pc:sldMasterMkLst>
        <pc:spChg chg="mod">
          <ac:chgData name="Mceniry, Matthew" userId="2e4024e5-2a75-43d3-a6c9-3ddd4c615057" providerId="ADAL" clId="{7F25C776-3036-4273-A4C5-F56FD802C6C7}" dt="2019-09-20T14:23:14.958" v="74"/>
          <ac:spMkLst>
            <pc:docMk/>
            <pc:sldMasterMk cId="2598755531" sldId="2147483678"/>
            <ac:spMk id="2" creationId="{00000000-0000-0000-0000-000000000000}"/>
          </ac:spMkLst>
        </pc:spChg>
      </pc:sldMasterChg>
    </pc:docChg>
  </pc:docChgLst>
  <pc:docChgLst>
    <pc:chgData name="Mceniry, Matthew" userId="2e4024e5-2a75-43d3-a6c9-3ddd4c615057" providerId="ADAL" clId="{A6F240CF-56BD-4CB8-A2D7-A544615AFD76}"/>
    <pc:docChg chg="modSld">
      <pc:chgData name="Mceniry, Matthew" userId="2e4024e5-2a75-43d3-a6c9-3ddd4c615057" providerId="ADAL" clId="{A6F240CF-56BD-4CB8-A2D7-A544615AFD76}" dt="2022-03-23T15:01:37.036" v="13" actId="20577"/>
      <pc:docMkLst>
        <pc:docMk/>
      </pc:docMkLst>
      <pc:sldChg chg="modSp mod">
        <pc:chgData name="Mceniry, Matthew" userId="2e4024e5-2a75-43d3-a6c9-3ddd4c615057" providerId="ADAL" clId="{A6F240CF-56BD-4CB8-A2D7-A544615AFD76}" dt="2022-03-23T15:01:37.036" v="13" actId="20577"/>
        <pc:sldMkLst>
          <pc:docMk/>
          <pc:sldMk cId="204149210" sldId="256"/>
        </pc:sldMkLst>
        <pc:spChg chg="mod">
          <ac:chgData name="Mceniry, Matthew" userId="2e4024e5-2a75-43d3-a6c9-3ddd4c615057" providerId="ADAL" clId="{A6F240CF-56BD-4CB8-A2D7-A544615AFD76}" dt="2022-03-23T15:01:37.036" v="13" actId="20577"/>
          <ac:spMkLst>
            <pc:docMk/>
            <pc:sldMk cId="204149210" sldId="256"/>
            <ac:spMk id="4" creationId="{CCF0B11A-FF3B-4E2C-B1BF-BEADDF9EB4AA}"/>
          </ac:spMkLst>
        </pc:spChg>
      </pc:sldChg>
    </pc:docChg>
  </pc:docChgLst>
  <pc:docChgLst>
    <pc:chgData name="Mceniry, Matthew" userId="2e4024e5-2a75-43d3-a6c9-3ddd4c615057" providerId="ADAL" clId="{3D6F808E-8F01-43D9-B320-407A2B6F1F4A}"/>
    <pc:docChg chg="modSld sldOrd">
      <pc:chgData name="Mceniry, Matthew" userId="2e4024e5-2a75-43d3-a6c9-3ddd4c615057" providerId="ADAL" clId="{3D6F808E-8F01-43D9-B320-407A2B6F1F4A}" dt="2020-01-28T14:39:09.787" v="17"/>
      <pc:docMkLst>
        <pc:docMk/>
      </pc:docMkLst>
      <pc:sldChg chg="modSp">
        <pc:chgData name="Mceniry, Matthew" userId="2e4024e5-2a75-43d3-a6c9-3ddd4c615057" providerId="ADAL" clId="{3D6F808E-8F01-43D9-B320-407A2B6F1F4A}" dt="2020-01-28T14:38:40.728" v="15" actId="20577"/>
        <pc:sldMkLst>
          <pc:docMk/>
          <pc:sldMk cId="204149210" sldId="256"/>
        </pc:sldMkLst>
        <pc:spChg chg="mod">
          <ac:chgData name="Mceniry, Matthew" userId="2e4024e5-2a75-43d3-a6c9-3ddd4c615057" providerId="ADAL" clId="{3D6F808E-8F01-43D9-B320-407A2B6F1F4A}" dt="2020-01-28T14:38:40.728" v="15" actId="20577"/>
          <ac:spMkLst>
            <pc:docMk/>
            <pc:sldMk cId="204149210" sldId="256"/>
            <ac:spMk id="4" creationId="{CCF0B11A-FF3B-4E2C-B1BF-BEADDF9EB4AA}"/>
          </ac:spMkLst>
        </pc:spChg>
      </pc:sldChg>
      <pc:sldChg chg="ord">
        <pc:chgData name="Mceniry, Matthew" userId="2e4024e5-2a75-43d3-a6c9-3ddd4c615057" providerId="ADAL" clId="{3D6F808E-8F01-43D9-B320-407A2B6F1F4A}" dt="2020-01-28T14:39:09.787" v="17"/>
        <pc:sldMkLst>
          <pc:docMk/>
          <pc:sldMk cId="1267953294" sldId="274"/>
        </pc:sldMkLst>
      </pc:sldChg>
    </pc:docChg>
  </pc:docChgLst>
  <pc:docChgLst>
    <pc:chgData name="Matthew Mceniry" userId="2e4024e5-2a75-43d3-a6c9-3ddd4c615057" providerId="ADAL" clId="{352E9F6E-16B3-4B8D-BF29-BF5925B07F1E}"/>
    <pc:docChg chg="modSld">
      <pc:chgData name="Matthew Mceniry" userId="2e4024e5-2a75-43d3-a6c9-3ddd4c615057" providerId="ADAL" clId="{352E9F6E-16B3-4B8D-BF29-BF5925B07F1E}" dt="2023-05-24T20:29:46.132" v="6" actId="20577"/>
      <pc:docMkLst>
        <pc:docMk/>
      </pc:docMkLst>
      <pc:sldChg chg="modSp mod">
        <pc:chgData name="Matthew Mceniry" userId="2e4024e5-2a75-43d3-a6c9-3ddd4c615057" providerId="ADAL" clId="{352E9F6E-16B3-4B8D-BF29-BF5925B07F1E}" dt="2023-05-24T18:41:37.072" v="5" actId="20577"/>
        <pc:sldMkLst>
          <pc:docMk/>
          <pc:sldMk cId="204149210" sldId="256"/>
        </pc:sldMkLst>
        <pc:spChg chg="mod">
          <ac:chgData name="Matthew Mceniry" userId="2e4024e5-2a75-43d3-a6c9-3ddd4c615057" providerId="ADAL" clId="{352E9F6E-16B3-4B8D-BF29-BF5925B07F1E}" dt="2023-05-24T18:41:37.072" v="5" actId="20577"/>
          <ac:spMkLst>
            <pc:docMk/>
            <pc:sldMk cId="204149210" sldId="256"/>
            <ac:spMk id="4" creationId="{CCF0B11A-FF3B-4E2C-B1BF-BEADDF9EB4AA}"/>
          </ac:spMkLst>
        </pc:spChg>
      </pc:sldChg>
      <pc:sldChg chg="modSp mod">
        <pc:chgData name="Matthew Mceniry" userId="2e4024e5-2a75-43d3-a6c9-3ddd4c615057" providerId="ADAL" clId="{352E9F6E-16B3-4B8D-BF29-BF5925B07F1E}" dt="2023-05-24T20:29:46.132" v="6" actId="20577"/>
        <pc:sldMkLst>
          <pc:docMk/>
          <pc:sldMk cId="1366668242" sldId="315"/>
        </pc:sldMkLst>
        <pc:spChg chg="mod">
          <ac:chgData name="Matthew Mceniry" userId="2e4024e5-2a75-43d3-a6c9-3ddd4c615057" providerId="ADAL" clId="{352E9F6E-16B3-4B8D-BF29-BF5925B07F1E}" dt="2023-05-24T20:29:46.132" v="6" actId="20577"/>
          <ac:spMkLst>
            <pc:docMk/>
            <pc:sldMk cId="1366668242" sldId="315"/>
            <ac:spMk id="3" creationId="{27D9FCDC-2F5E-D540-AA47-8FFDE11C78D0}"/>
          </ac:spMkLst>
        </pc:spChg>
      </pc:sldChg>
    </pc:docChg>
  </pc:docChgLst>
  <pc:docChgLst>
    <pc:chgData name="Mceniry, Matthew" userId="S::matthew.mceniry@ttu.edu::2e4024e5-2a75-43d3-a6c9-3ddd4c615057" providerId="AD" clId="Web-{61AD9827-588E-65BD-0043-D881B63A1941}"/>
    <pc:docChg chg="addSld delSld modSld sldOrd">
      <pc:chgData name="Mceniry, Matthew" userId="S::matthew.mceniry@ttu.edu::2e4024e5-2a75-43d3-a6c9-3ddd4c615057" providerId="AD" clId="Web-{61AD9827-588E-65BD-0043-D881B63A1941}" dt="2019-09-20T04:09:06.595" v="1842" actId="1076"/>
      <pc:docMkLst>
        <pc:docMk/>
      </pc:docMkLst>
      <pc:sldChg chg="modSp">
        <pc:chgData name="Mceniry, Matthew" userId="S::matthew.mceniry@ttu.edu::2e4024e5-2a75-43d3-a6c9-3ddd4c615057" providerId="AD" clId="Web-{61AD9827-588E-65BD-0043-D881B63A1941}" dt="2019-09-20T04:03:52.142" v="1381" actId="20577"/>
        <pc:sldMkLst>
          <pc:docMk/>
          <pc:sldMk cId="204149210" sldId="256"/>
        </pc:sldMkLst>
        <pc:spChg chg="mod">
          <ac:chgData name="Mceniry, Matthew" userId="S::matthew.mceniry@ttu.edu::2e4024e5-2a75-43d3-a6c9-3ddd4c615057" providerId="AD" clId="Web-{61AD9827-588E-65BD-0043-D881B63A1941}" dt="2019-09-20T04:03:31.064" v="1327" actId="20577"/>
          <ac:spMkLst>
            <pc:docMk/>
            <pc:sldMk cId="204149210" sldId="256"/>
            <ac:spMk id="2" creationId="{00000000-0000-0000-0000-000000000000}"/>
          </ac:spMkLst>
        </pc:spChg>
        <pc:spChg chg="mod">
          <ac:chgData name="Mceniry, Matthew" userId="S::matthew.mceniry@ttu.edu::2e4024e5-2a75-43d3-a6c9-3ddd4c615057" providerId="AD" clId="Web-{61AD9827-588E-65BD-0043-D881B63A1941}" dt="2019-09-20T04:03:52.142" v="1381" actId="20577"/>
          <ac:spMkLst>
            <pc:docMk/>
            <pc:sldMk cId="204149210" sldId="256"/>
            <ac:spMk id="3" creationId="{00000000-0000-0000-0000-000000000000}"/>
          </ac:spMkLst>
        </pc:spChg>
      </pc:sldChg>
      <pc:sldChg chg="ord">
        <pc:chgData name="Mceniry, Matthew" userId="S::matthew.mceniry@ttu.edu::2e4024e5-2a75-43d3-a6c9-3ddd4c615057" providerId="AD" clId="Web-{61AD9827-588E-65BD-0043-D881B63A1941}" dt="2019-09-20T04:05:04.314" v="1468"/>
        <pc:sldMkLst>
          <pc:docMk/>
          <pc:sldMk cId="1839413488" sldId="259"/>
        </pc:sldMkLst>
      </pc:sldChg>
      <pc:sldChg chg="ord">
        <pc:chgData name="Mceniry, Matthew" userId="S::matthew.mceniry@ttu.edu::2e4024e5-2a75-43d3-a6c9-3ddd4c615057" providerId="AD" clId="Web-{61AD9827-588E-65BD-0043-D881B63A1941}" dt="2019-09-20T04:04:48.142" v="1465"/>
        <pc:sldMkLst>
          <pc:docMk/>
          <pc:sldMk cId="305994627" sldId="266"/>
        </pc:sldMkLst>
      </pc:sldChg>
      <pc:sldChg chg="ord">
        <pc:chgData name="Mceniry, Matthew" userId="S::matthew.mceniry@ttu.edu::2e4024e5-2a75-43d3-a6c9-3ddd4c615057" providerId="AD" clId="Web-{61AD9827-588E-65BD-0043-D881B63A1941}" dt="2019-09-20T04:04:55.736" v="1467"/>
        <pc:sldMkLst>
          <pc:docMk/>
          <pc:sldMk cId="1704447833" sldId="267"/>
        </pc:sldMkLst>
      </pc:sldChg>
      <pc:sldChg chg="modSp">
        <pc:chgData name="Mceniry, Matthew" userId="S::matthew.mceniry@ttu.edu::2e4024e5-2a75-43d3-a6c9-3ddd4c615057" providerId="AD" clId="Web-{61AD9827-588E-65BD-0043-D881B63A1941}" dt="2019-09-20T04:03:19.517" v="1309" actId="20577"/>
        <pc:sldMkLst>
          <pc:docMk/>
          <pc:sldMk cId="2396738183" sldId="278"/>
        </pc:sldMkLst>
        <pc:spChg chg="mod">
          <ac:chgData name="Mceniry, Matthew" userId="S::matthew.mceniry@ttu.edu::2e4024e5-2a75-43d3-a6c9-3ddd4c615057" providerId="AD" clId="Web-{61AD9827-588E-65BD-0043-D881B63A1941}" dt="2019-09-20T04:03:19.517" v="1309" actId="20577"/>
          <ac:spMkLst>
            <pc:docMk/>
            <pc:sldMk cId="2396738183" sldId="278"/>
            <ac:spMk id="3" creationId="{6800B82B-5388-4E7F-8453-7502EB7009C8}"/>
          </ac:spMkLst>
        </pc:spChg>
      </pc:sldChg>
      <pc:sldChg chg="ord">
        <pc:chgData name="Mceniry, Matthew" userId="S::matthew.mceniry@ttu.edu::2e4024e5-2a75-43d3-a6c9-3ddd4c615057" providerId="AD" clId="Web-{61AD9827-588E-65BD-0043-D881B63A1941}" dt="2019-09-20T04:04:48.142" v="1464"/>
        <pc:sldMkLst>
          <pc:docMk/>
          <pc:sldMk cId="2830657798" sldId="283"/>
        </pc:sldMkLst>
      </pc:sldChg>
      <pc:sldChg chg="ord">
        <pc:chgData name="Mceniry, Matthew" userId="S::matthew.mceniry@ttu.edu::2e4024e5-2a75-43d3-a6c9-3ddd4c615057" providerId="AD" clId="Web-{61AD9827-588E-65BD-0043-D881B63A1941}" dt="2019-09-20T04:04:48.142" v="1466"/>
        <pc:sldMkLst>
          <pc:docMk/>
          <pc:sldMk cId="2578100250" sldId="287"/>
        </pc:sldMkLst>
      </pc:sldChg>
      <pc:sldChg chg="modSp">
        <pc:chgData name="Mceniry, Matthew" userId="S::matthew.mceniry@ttu.edu::2e4024e5-2a75-43d3-a6c9-3ddd4c615057" providerId="AD" clId="Web-{61AD9827-588E-65BD-0043-D881B63A1941}" dt="2019-09-20T03:54:04.391" v="25" actId="20577"/>
        <pc:sldMkLst>
          <pc:docMk/>
          <pc:sldMk cId="961725371" sldId="299"/>
        </pc:sldMkLst>
        <pc:spChg chg="mod">
          <ac:chgData name="Mceniry, Matthew" userId="S::matthew.mceniry@ttu.edu::2e4024e5-2a75-43d3-a6c9-3ddd4c615057" providerId="AD" clId="Web-{61AD9827-588E-65BD-0043-D881B63A1941}" dt="2019-09-20T03:54:04.391" v="25" actId="20577"/>
          <ac:spMkLst>
            <pc:docMk/>
            <pc:sldMk cId="961725371" sldId="299"/>
            <ac:spMk id="3" creationId="{4DE16410-6D24-4FCB-A75B-7A3ADFB2E652}"/>
          </ac:spMkLst>
        </pc:spChg>
      </pc:sldChg>
      <pc:sldChg chg="del">
        <pc:chgData name="Mceniry, Matthew" userId="S::matthew.mceniry@ttu.edu::2e4024e5-2a75-43d3-a6c9-3ddd4c615057" providerId="AD" clId="Web-{61AD9827-588E-65BD-0043-D881B63A1941}" dt="2019-09-20T03:54:06.953" v="27"/>
        <pc:sldMkLst>
          <pc:docMk/>
          <pc:sldMk cId="3772405402" sldId="300"/>
        </pc:sldMkLst>
      </pc:sldChg>
      <pc:sldChg chg="delSp modSp">
        <pc:chgData name="Mceniry, Matthew" userId="S::matthew.mceniry@ttu.edu::2e4024e5-2a75-43d3-a6c9-3ddd4c615057" providerId="AD" clId="Web-{61AD9827-588E-65BD-0043-D881B63A1941}" dt="2019-09-20T04:03:04.345" v="1303" actId="1076"/>
        <pc:sldMkLst>
          <pc:docMk/>
          <pc:sldMk cId="3034276712" sldId="301"/>
        </pc:sldMkLst>
        <pc:spChg chg="mod">
          <ac:chgData name="Mceniry, Matthew" userId="S::matthew.mceniry@ttu.edu::2e4024e5-2a75-43d3-a6c9-3ddd4c615057" providerId="AD" clId="Web-{61AD9827-588E-65BD-0043-D881B63A1941}" dt="2019-09-20T04:03:04.345" v="1303" actId="1076"/>
          <ac:spMkLst>
            <pc:docMk/>
            <pc:sldMk cId="3034276712" sldId="301"/>
            <ac:spMk id="2" creationId="{CA327A18-0D4F-4B72-BAF4-173D6C9CD9EE}"/>
          </ac:spMkLst>
        </pc:spChg>
        <pc:spChg chg="del">
          <ac:chgData name="Mceniry, Matthew" userId="S::matthew.mceniry@ttu.edu::2e4024e5-2a75-43d3-a6c9-3ddd4c615057" providerId="AD" clId="Web-{61AD9827-588E-65BD-0043-D881B63A1941}" dt="2019-09-20T04:02:57.564" v="1302"/>
          <ac:spMkLst>
            <pc:docMk/>
            <pc:sldMk cId="3034276712" sldId="301"/>
            <ac:spMk id="3" creationId="{BF1D54EB-489E-4161-BF93-3AAC2B3420ED}"/>
          </ac:spMkLst>
        </pc:spChg>
      </pc:sldChg>
      <pc:sldChg chg="del">
        <pc:chgData name="Mceniry, Matthew" userId="S::matthew.mceniry@ttu.edu::2e4024e5-2a75-43d3-a6c9-3ddd4c615057" providerId="AD" clId="Web-{61AD9827-588E-65BD-0043-D881B63A1941}" dt="2019-09-20T04:03:08.798" v="1306"/>
        <pc:sldMkLst>
          <pc:docMk/>
          <pc:sldMk cId="1366993069" sldId="302"/>
        </pc:sldMkLst>
      </pc:sldChg>
      <pc:sldChg chg="del">
        <pc:chgData name="Mceniry, Matthew" userId="S::matthew.mceniry@ttu.edu::2e4024e5-2a75-43d3-a6c9-3ddd4c615057" providerId="AD" clId="Web-{61AD9827-588E-65BD-0043-D881B63A1941}" dt="2019-09-20T04:03:08.798" v="1305"/>
        <pc:sldMkLst>
          <pc:docMk/>
          <pc:sldMk cId="290127500" sldId="303"/>
        </pc:sldMkLst>
      </pc:sldChg>
      <pc:sldChg chg="del">
        <pc:chgData name="Mceniry, Matthew" userId="S::matthew.mceniry@ttu.edu::2e4024e5-2a75-43d3-a6c9-3ddd4c615057" providerId="AD" clId="Web-{61AD9827-588E-65BD-0043-D881B63A1941}" dt="2019-09-20T04:03:08.798" v="1304"/>
        <pc:sldMkLst>
          <pc:docMk/>
          <pc:sldMk cId="980527474" sldId="304"/>
        </pc:sldMkLst>
      </pc:sldChg>
      <pc:sldChg chg="modSp">
        <pc:chgData name="Mceniry, Matthew" userId="S::matthew.mceniry@ttu.edu::2e4024e5-2a75-43d3-a6c9-3ddd4c615057" providerId="AD" clId="Web-{61AD9827-588E-65BD-0043-D881B63A1941}" dt="2019-09-20T03:58:53.048" v="866" actId="20577"/>
        <pc:sldMkLst>
          <pc:docMk/>
          <pc:sldMk cId="3660564848" sldId="305"/>
        </pc:sldMkLst>
        <pc:spChg chg="mod">
          <ac:chgData name="Mceniry, Matthew" userId="S::matthew.mceniry@ttu.edu::2e4024e5-2a75-43d3-a6c9-3ddd4c615057" providerId="AD" clId="Web-{61AD9827-588E-65BD-0043-D881B63A1941}" dt="2019-09-20T03:54:21.672" v="59" actId="20577"/>
          <ac:spMkLst>
            <pc:docMk/>
            <pc:sldMk cId="3660564848" sldId="305"/>
            <ac:spMk id="2" creationId="{CA327A18-0D4F-4B72-BAF4-173D6C9CD9EE}"/>
          </ac:spMkLst>
        </pc:spChg>
        <pc:spChg chg="mod">
          <ac:chgData name="Mceniry, Matthew" userId="S::matthew.mceniry@ttu.edu::2e4024e5-2a75-43d3-a6c9-3ddd4c615057" providerId="AD" clId="Web-{61AD9827-588E-65BD-0043-D881B63A1941}" dt="2019-09-20T03:58:53.048" v="866" actId="20577"/>
          <ac:spMkLst>
            <pc:docMk/>
            <pc:sldMk cId="3660564848" sldId="305"/>
            <ac:spMk id="3" creationId="{BF1D54EB-489E-4161-BF93-3AAC2B3420ED}"/>
          </ac:spMkLst>
        </pc:spChg>
      </pc:sldChg>
      <pc:sldChg chg="modSp">
        <pc:chgData name="Mceniry, Matthew" userId="S::matthew.mceniry@ttu.edu::2e4024e5-2a75-43d3-a6c9-3ddd4c615057" providerId="AD" clId="Web-{61AD9827-588E-65BD-0043-D881B63A1941}" dt="2019-09-20T04:02:40.251" v="1290" actId="20577"/>
        <pc:sldMkLst>
          <pc:docMk/>
          <pc:sldMk cId="1275991088" sldId="306"/>
        </pc:sldMkLst>
        <pc:spChg chg="mod">
          <ac:chgData name="Mceniry, Matthew" userId="S::matthew.mceniry@ttu.edu::2e4024e5-2a75-43d3-a6c9-3ddd4c615057" providerId="AD" clId="Web-{61AD9827-588E-65BD-0043-D881B63A1941}" dt="2019-09-20T04:01:45.001" v="1063" actId="20577"/>
          <ac:spMkLst>
            <pc:docMk/>
            <pc:sldMk cId="1275991088" sldId="306"/>
            <ac:spMk id="2" creationId="{CA327A18-0D4F-4B72-BAF4-173D6C9CD9EE}"/>
          </ac:spMkLst>
        </pc:spChg>
        <pc:spChg chg="mod">
          <ac:chgData name="Mceniry, Matthew" userId="S::matthew.mceniry@ttu.edu::2e4024e5-2a75-43d3-a6c9-3ddd4c615057" providerId="AD" clId="Web-{61AD9827-588E-65BD-0043-D881B63A1941}" dt="2019-09-20T04:02:40.251" v="1290" actId="20577"/>
          <ac:spMkLst>
            <pc:docMk/>
            <pc:sldMk cId="1275991088" sldId="306"/>
            <ac:spMk id="3" creationId="{BF1D54EB-489E-4161-BF93-3AAC2B3420ED}"/>
          </ac:spMkLst>
        </pc:spChg>
      </pc:sldChg>
      <pc:sldChg chg="modSp new">
        <pc:chgData name="Mceniry, Matthew" userId="S::matthew.mceniry@ttu.edu::2e4024e5-2a75-43d3-a6c9-3ddd4c615057" providerId="AD" clId="Web-{61AD9827-588E-65BD-0043-D881B63A1941}" dt="2019-09-20T04:09:06.595" v="1842" actId="1076"/>
        <pc:sldMkLst>
          <pc:docMk/>
          <pc:sldMk cId="1029545074" sldId="307"/>
        </pc:sldMkLst>
        <pc:spChg chg="mod">
          <ac:chgData name="Mceniry, Matthew" userId="S::matthew.mceniry@ttu.edu::2e4024e5-2a75-43d3-a6c9-3ddd4c615057" providerId="AD" clId="Web-{61AD9827-588E-65BD-0043-D881B63A1941}" dt="2019-09-20T04:08:53.423" v="1837" actId="20577"/>
          <ac:spMkLst>
            <pc:docMk/>
            <pc:sldMk cId="1029545074" sldId="307"/>
            <ac:spMk id="2" creationId="{EC39F8EB-53DF-4443-9A96-0B3DCBBEAB8C}"/>
          </ac:spMkLst>
        </pc:spChg>
        <pc:spChg chg="mod">
          <ac:chgData name="Mceniry, Matthew" userId="S::matthew.mceniry@ttu.edu::2e4024e5-2a75-43d3-a6c9-3ddd4c615057" providerId="AD" clId="Web-{61AD9827-588E-65BD-0043-D881B63A1941}" dt="2019-09-20T04:09:06.595" v="1842" actId="1076"/>
          <ac:spMkLst>
            <pc:docMk/>
            <pc:sldMk cId="1029545074" sldId="307"/>
            <ac:spMk id="3" creationId="{34E3B27F-C867-4179-8573-57AEE9AB4F17}"/>
          </ac:spMkLst>
        </pc:spChg>
      </pc:sldChg>
    </pc:docChg>
  </pc:docChgLst>
  <pc:docChgLst>
    <pc:chgData name="Mceniry, Matthew" userId="2e4024e5-2a75-43d3-a6c9-3ddd4c615057" providerId="ADAL" clId="{352E9F6E-16B3-4B8D-BF29-BF5925B07F1E}"/>
    <pc:docChg chg="undo custSel addSld delSld modSld">
      <pc:chgData name="Mceniry, Matthew" userId="2e4024e5-2a75-43d3-a6c9-3ddd4c615057" providerId="ADAL" clId="{352E9F6E-16B3-4B8D-BF29-BF5925B07F1E}" dt="2023-04-19T18:45:45.031" v="8982" actId="20577"/>
      <pc:docMkLst>
        <pc:docMk/>
      </pc:docMkLst>
      <pc:sldChg chg="modSp mod">
        <pc:chgData name="Mceniry, Matthew" userId="2e4024e5-2a75-43d3-a6c9-3ddd4c615057" providerId="ADAL" clId="{352E9F6E-16B3-4B8D-BF29-BF5925B07F1E}" dt="2023-04-19T18:45:45.031" v="8982" actId="20577"/>
        <pc:sldMkLst>
          <pc:docMk/>
          <pc:sldMk cId="204149210" sldId="256"/>
        </pc:sldMkLst>
        <pc:spChg chg="mod">
          <ac:chgData name="Mceniry, Matthew" userId="2e4024e5-2a75-43d3-a6c9-3ddd4c615057" providerId="ADAL" clId="{352E9F6E-16B3-4B8D-BF29-BF5925B07F1E}" dt="2022-05-12T14:28:28.871" v="1515" actId="122"/>
          <ac:spMkLst>
            <pc:docMk/>
            <pc:sldMk cId="204149210" sldId="256"/>
            <ac:spMk id="2" creationId="{00000000-0000-0000-0000-000000000000}"/>
          </ac:spMkLst>
        </pc:spChg>
        <pc:spChg chg="mod">
          <ac:chgData name="Mceniry, Matthew" userId="2e4024e5-2a75-43d3-a6c9-3ddd4c615057" providerId="ADAL" clId="{352E9F6E-16B3-4B8D-BF29-BF5925B07F1E}" dt="2023-04-19T18:45:45.031" v="8982" actId="20577"/>
          <ac:spMkLst>
            <pc:docMk/>
            <pc:sldMk cId="204149210" sldId="256"/>
            <ac:spMk id="4" creationId="{CCF0B11A-FF3B-4E2C-B1BF-BEADDF9EB4AA}"/>
          </ac:spMkLst>
        </pc:spChg>
      </pc:sldChg>
      <pc:sldChg chg="modSp mod">
        <pc:chgData name="Mceniry, Matthew" userId="2e4024e5-2a75-43d3-a6c9-3ddd4c615057" providerId="ADAL" clId="{352E9F6E-16B3-4B8D-BF29-BF5925B07F1E}" dt="2023-02-15T19:48:20.436" v="8927" actId="27636"/>
        <pc:sldMkLst>
          <pc:docMk/>
          <pc:sldMk cId="305994627" sldId="266"/>
        </pc:sldMkLst>
        <pc:spChg chg="mod">
          <ac:chgData name="Mceniry, Matthew" userId="2e4024e5-2a75-43d3-a6c9-3ddd4c615057" providerId="ADAL" clId="{352E9F6E-16B3-4B8D-BF29-BF5925B07F1E}" dt="2023-02-15T19:48:20.436" v="8927" actId="27636"/>
          <ac:spMkLst>
            <pc:docMk/>
            <pc:sldMk cId="305994627" sldId="266"/>
            <ac:spMk id="3" creationId="{5427BE5E-C370-4E73-AC95-36322883157D}"/>
          </ac:spMkLst>
        </pc:spChg>
      </pc:sldChg>
      <pc:sldChg chg="modSp mod">
        <pc:chgData name="Mceniry, Matthew" userId="2e4024e5-2a75-43d3-a6c9-3ddd4c615057" providerId="ADAL" clId="{352E9F6E-16B3-4B8D-BF29-BF5925B07F1E}" dt="2023-02-15T19:48:12.586" v="8925" actId="6549"/>
        <pc:sldMkLst>
          <pc:docMk/>
          <pc:sldMk cId="1704447833" sldId="267"/>
        </pc:sldMkLst>
        <pc:spChg chg="mod">
          <ac:chgData name="Mceniry, Matthew" userId="2e4024e5-2a75-43d3-a6c9-3ddd4c615057" providerId="ADAL" clId="{352E9F6E-16B3-4B8D-BF29-BF5925B07F1E}" dt="2023-02-15T19:48:12.586" v="8925" actId="6549"/>
          <ac:spMkLst>
            <pc:docMk/>
            <pc:sldMk cId="1704447833" sldId="267"/>
            <ac:spMk id="3" creationId="{4E110835-4FDB-4BBF-A0A0-A1CEAB42CF71}"/>
          </ac:spMkLst>
        </pc:spChg>
      </pc:sldChg>
      <pc:sldChg chg="del">
        <pc:chgData name="Mceniry, Matthew" userId="2e4024e5-2a75-43d3-a6c9-3ddd4c615057" providerId="ADAL" clId="{352E9F6E-16B3-4B8D-BF29-BF5925B07F1E}" dt="2023-02-15T19:48:50.216" v="8928" actId="47"/>
        <pc:sldMkLst>
          <pc:docMk/>
          <pc:sldMk cId="2975618892" sldId="272"/>
        </pc:sldMkLst>
      </pc:sldChg>
      <pc:sldChg chg="modSp mod">
        <pc:chgData name="Mceniry, Matthew" userId="2e4024e5-2a75-43d3-a6c9-3ddd4c615057" providerId="ADAL" clId="{352E9F6E-16B3-4B8D-BF29-BF5925B07F1E}" dt="2022-01-31T20:10:33.074" v="1347" actId="255"/>
        <pc:sldMkLst>
          <pc:docMk/>
          <pc:sldMk cId="1267953294" sldId="274"/>
        </pc:sldMkLst>
        <pc:spChg chg="mod">
          <ac:chgData name="Mceniry, Matthew" userId="2e4024e5-2a75-43d3-a6c9-3ddd4c615057" providerId="ADAL" clId="{352E9F6E-16B3-4B8D-BF29-BF5925B07F1E}" dt="2022-01-31T20:10:33.074" v="1347" actId="255"/>
          <ac:spMkLst>
            <pc:docMk/>
            <pc:sldMk cId="1267953294" sldId="274"/>
            <ac:spMk id="3" creationId="{8FCF39B0-143B-4728-8F32-9B28CF885915}"/>
          </ac:spMkLst>
        </pc:spChg>
      </pc:sldChg>
      <pc:sldChg chg="modSp mod">
        <pc:chgData name="Mceniry, Matthew" userId="2e4024e5-2a75-43d3-a6c9-3ddd4c615057" providerId="ADAL" clId="{352E9F6E-16B3-4B8D-BF29-BF5925B07F1E}" dt="2022-05-12T16:40:21.313" v="2174" actId="20577"/>
        <pc:sldMkLst>
          <pc:docMk/>
          <pc:sldMk cId="462626541" sldId="285"/>
        </pc:sldMkLst>
        <pc:spChg chg="mod">
          <ac:chgData name="Mceniry, Matthew" userId="2e4024e5-2a75-43d3-a6c9-3ddd4c615057" providerId="ADAL" clId="{352E9F6E-16B3-4B8D-BF29-BF5925B07F1E}" dt="2022-05-12T16:40:21.313" v="2174" actId="20577"/>
          <ac:spMkLst>
            <pc:docMk/>
            <pc:sldMk cId="462626541" sldId="285"/>
            <ac:spMk id="3" creationId="{00000000-0000-0000-0000-000000000000}"/>
          </ac:spMkLst>
        </pc:spChg>
      </pc:sldChg>
      <pc:sldChg chg="modSp mod">
        <pc:chgData name="Mceniry, Matthew" userId="2e4024e5-2a75-43d3-a6c9-3ddd4c615057" providerId="ADAL" clId="{352E9F6E-16B3-4B8D-BF29-BF5925B07F1E}" dt="2022-09-21T14:50:35.005" v="2277" actId="20577"/>
        <pc:sldMkLst>
          <pc:docMk/>
          <pc:sldMk cId="661030853" sldId="295"/>
        </pc:sldMkLst>
        <pc:spChg chg="mod">
          <ac:chgData name="Mceniry, Matthew" userId="2e4024e5-2a75-43d3-a6c9-3ddd4c615057" providerId="ADAL" clId="{352E9F6E-16B3-4B8D-BF29-BF5925B07F1E}" dt="2022-09-21T14:50:35.005" v="2277" actId="20577"/>
          <ac:spMkLst>
            <pc:docMk/>
            <pc:sldMk cId="661030853" sldId="295"/>
            <ac:spMk id="3" creationId="{00000000-0000-0000-0000-000000000000}"/>
          </ac:spMkLst>
        </pc:spChg>
      </pc:sldChg>
      <pc:sldChg chg="modSp mod">
        <pc:chgData name="Mceniry, Matthew" userId="2e4024e5-2a75-43d3-a6c9-3ddd4c615057" providerId="ADAL" clId="{352E9F6E-16B3-4B8D-BF29-BF5925B07F1E}" dt="2022-01-31T21:11:31.262" v="1397" actId="20577"/>
        <pc:sldMkLst>
          <pc:docMk/>
          <pc:sldMk cId="1954350642" sldId="297"/>
        </pc:sldMkLst>
        <pc:spChg chg="mod">
          <ac:chgData name="Mceniry, Matthew" userId="2e4024e5-2a75-43d3-a6c9-3ddd4c615057" providerId="ADAL" clId="{352E9F6E-16B3-4B8D-BF29-BF5925B07F1E}" dt="2022-01-31T21:11:31.262" v="1397" actId="20577"/>
          <ac:spMkLst>
            <pc:docMk/>
            <pc:sldMk cId="1954350642" sldId="297"/>
            <ac:spMk id="3" creationId="{00000000-0000-0000-0000-000000000000}"/>
          </ac:spMkLst>
        </pc:spChg>
      </pc:sldChg>
      <pc:sldChg chg="modSp mod">
        <pc:chgData name="Mceniry, Matthew" userId="2e4024e5-2a75-43d3-a6c9-3ddd4c615057" providerId="ADAL" clId="{352E9F6E-16B3-4B8D-BF29-BF5925B07F1E}" dt="2022-01-31T21:23:14.601" v="1423" actId="20577"/>
        <pc:sldMkLst>
          <pc:docMk/>
          <pc:sldMk cId="961725371" sldId="299"/>
        </pc:sldMkLst>
        <pc:spChg chg="mod">
          <ac:chgData name="Mceniry, Matthew" userId="2e4024e5-2a75-43d3-a6c9-3ddd4c615057" providerId="ADAL" clId="{352E9F6E-16B3-4B8D-BF29-BF5925B07F1E}" dt="2022-01-31T21:23:10.821" v="1412" actId="20577"/>
          <ac:spMkLst>
            <pc:docMk/>
            <pc:sldMk cId="961725371" sldId="299"/>
            <ac:spMk id="2" creationId="{0E7DE4EB-4D87-481F-97F2-7FAB6F0BE3C2}"/>
          </ac:spMkLst>
        </pc:spChg>
        <pc:spChg chg="mod">
          <ac:chgData name="Mceniry, Matthew" userId="2e4024e5-2a75-43d3-a6c9-3ddd4c615057" providerId="ADAL" clId="{352E9F6E-16B3-4B8D-BF29-BF5925B07F1E}" dt="2022-01-31T21:23:14.601" v="1423" actId="20577"/>
          <ac:spMkLst>
            <pc:docMk/>
            <pc:sldMk cId="961725371" sldId="299"/>
            <ac:spMk id="3" creationId="{4DE16410-6D24-4FCB-A75B-7A3ADFB2E652}"/>
          </ac:spMkLst>
        </pc:spChg>
      </pc:sldChg>
      <pc:sldChg chg="modSp mod">
        <pc:chgData name="Mceniry, Matthew" userId="2e4024e5-2a75-43d3-a6c9-3ddd4c615057" providerId="ADAL" clId="{352E9F6E-16B3-4B8D-BF29-BF5925B07F1E}" dt="2022-01-31T21:23:21.659" v="1438" actId="20577"/>
        <pc:sldMkLst>
          <pc:docMk/>
          <pc:sldMk cId="3660564848" sldId="305"/>
        </pc:sldMkLst>
        <pc:spChg chg="mod">
          <ac:chgData name="Mceniry, Matthew" userId="2e4024e5-2a75-43d3-a6c9-3ddd4c615057" providerId="ADAL" clId="{352E9F6E-16B3-4B8D-BF29-BF5925B07F1E}" dt="2022-01-31T21:23:21.659" v="1438" actId="20577"/>
          <ac:spMkLst>
            <pc:docMk/>
            <pc:sldMk cId="3660564848" sldId="305"/>
            <ac:spMk id="2" creationId="{CA327A18-0D4F-4B72-BAF4-173D6C9CD9EE}"/>
          </ac:spMkLst>
        </pc:spChg>
      </pc:sldChg>
      <pc:sldChg chg="del">
        <pc:chgData name="Mceniry, Matthew" userId="2e4024e5-2a75-43d3-a6c9-3ddd4c615057" providerId="ADAL" clId="{352E9F6E-16B3-4B8D-BF29-BF5925B07F1E}" dt="2022-01-31T20:10:47.928" v="1348" actId="2696"/>
        <pc:sldMkLst>
          <pc:docMk/>
          <pc:sldMk cId="1275991088" sldId="306"/>
        </pc:sldMkLst>
      </pc:sldChg>
      <pc:sldChg chg="modSp mod">
        <pc:chgData name="Mceniry, Matthew" userId="2e4024e5-2a75-43d3-a6c9-3ddd4c615057" providerId="ADAL" clId="{352E9F6E-16B3-4B8D-BF29-BF5925B07F1E}" dt="2022-05-12T16:43:54.333" v="2230" actId="20577"/>
        <pc:sldMkLst>
          <pc:docMk/>
          <pc:sldMk cId="1029545074" sldId="307"/>
        </pc:sldMkLst>
        <pc:spChg chg="mod">
          <ac:chgData name="Mceniry, Matthew" userId="2e4024e5-2a75-43d3-a6c9-3ddd4c615057" providerId="ADAL" clId="{352E9F6E-16B3-4B8D-BF29-BF5925B07F1E}" dt="2022-05-12T16:43:54.333" v="2230" actId="20577"/>
          <ac:spMkLst>
            <pc:docMk/>
            <pc:sldMk cId="1029545074" sldId="307"/>
            <ac:spMk id="3" creationId="{34E3B27F-C867-4179-8573-57AEE9AB4F17}"/>
          </ac:spMkLst>
        </pc:spChg>
      </pc:sldChg>
      <pc:sldChg chg="modSp add mod">
        <pc:chgData name="Mceniry, Matthew" userId="2e4024e5-2a75-43d3-a6c9-3ddd4c615057" providerId="ADAL" clId="{352E9F6E-16B3-4B8D-BF29-BF5925B07F1E}" dt="2022-05-12T16:42:56.005" v="2224" actId="313"/>
        <pc:sldMkLst>
          <pc:docMk/>
          <pc:sldMk cId="1463278972" sldId="308"/>
        </pc:sldMkLst>
        <pc:spChg chg="mod">
          <ac:chgData name="Mceniry, Matthew" userId="2e4024e5-2a75-43d3-a6c9-3ddd4c615057" providerId="ADAL" clId="{352E9F6E-16B3-4B8D-BF29-BF5925B07F1E}" dt="2022-01-31T20:04:30.910" v="22" actId="20577"/>
          <ac:spMkLst>
            <pc:docMk/>
            <pc:sldMk cId="1463278972" sldId="308"/>
            <ac:spMk id="2" creationId="{0E7DE4EB-4D87-481F-97F2-7FAB6F0BE3C2}"/>
          </ac:spMkLst>
        </pc:spChg>
        <pc:spChg chg="mod">
          <ac:chgData name="Mceniry, Matthew" userId="2e4024e5-2a75-43d3-a6c9-3ddd4c615057" providerId="ADAL" clId="{352E9F6E-16B3-4B8D-BF29-BF5925B07F1E}" dt="2022-05-12T16:42:56.005" v="2224" actId="313"/>
          <ac:spMkLst>
            <pc:docMk/>
            <pc:sldMk cId="1463278972" sldId="308"/>
            <ac:spMk id="3" creationId="{4DE16410-6D24-4FCB-A75B-7A3ADFB2E652}"/>
          </ac:spMkLst>
        </pc:spChg>
      </pc:sldChg>
      <pc:sldChg chg="modSp add mod">
        <pc:chgData name="Mceniry, Matthew" userId="2e4024e5-2a75-43d3-a6c9-3ddd4c615057" providerId="ADAL" clId="{352E9F6E-16B3-4B8D-BF29-BF5925B07F1E}" dt="2022-01-31T20:09:52.078" v="1323" actId="20577"/>
        <pc:sldMkLst>
          <pc:docMk/>
          <pc:sldMk cId="594395394" sldId="309"/>
        </pc:sldMkLst>
        <pc:spChg chg="mod">
          <ac:chgData name="Mceniry, Matthew" userId="2e4024e5-2a75-43d3-a6c9-3ddd4c615057" providerId="ADAL" clId="{352E9F6E-16B3-4B8D-BF29-BF5925B07F1E}" dt="2022-01-31T20:06:01.336" v="363" actId="20577"/>
          <ac:spMkLst>
            <pc:docMk/>
            <pc:sldMk cId="594395394" sldId="309"/>
            <ac:spMk id="2" creationId="{CA327A18-0D4F-4B72-BAF4-173D6C9CD9EE}"/>
          </ac:spMkLst>
        </pc:spChg>
        <pc:spChg chg="mod">
          <ac:chgData name="Mceniry, Matthew" userId="2e4024e5-2a75-43d3-a6c9-3ddd4c615057" providerId="ADAL" clId="{352E9F6E-16B3-4B8D-BF29-BF5925B07F1E}" dt="2022-01-31T20:09:52.078" v="1323" actId="20577"/>
          <ac:spMkLst>
            <pc:docMk/>
            <pc:sldMk cId="594395394" sldId="309"/>
            <ac:spMk id="3" creationId="{BF1D54EB-489E-4161-BF93-3AAC2B3420ED}"/>
          </ac:spMkLst>
        </pc:spChg>
      </pc:sldChg>
      <pc:sldChg chg="modSp new mod">
        <pc:chgData name="Mceniry, Matthew" userId="2e4024e5-2a75-43d3-a6c9-3ddd4c615057" providerId="ADAL" clId="{352E9F6E-16B3-4B8D-BF29-BF5925B07F1E}" dt="2022-05-12T16:43:20.856" v="2225" actId="255"/>
        <pc:sldMkLst>
          <pc:docMk/>
          <pc:sldMk cId="1237227659" sldId="310"/>
        </pc:sldMkLst>
        <pc:spChg chg="mod">
          <ac:chgData name="Mceniry, Matthew" userId="2e4024e5-2a75-43d3-a6c9-3ddd4c615057" providerId="ADAL" clId="{352E9F6E-16B3-4B8D-BF29-BF5925B07F1E}" dt="2022-05-12T15:38:44.110" v="1556" actId="20577"/>
          <ac:spMkLst>
            <pc:docMk/>
            <pc:sldMk cId="1237227659" sldId="310"/>
            <ac:spMk id="2" creationId="{756D1FCB-77E1-AFFF-0150-1A548B5E2693}"/>
          </ac:spMkLst>
        </pc:spChg>
        <pc:spChg chg="mod">
          <ac:chgData name="Mceniry, Matthew" userId="2e4024e5-2a75-43d3-a6c9-3ddd4c615057" providerId="ADAL" clId="{352E9F6E-16B3-4B8D-BF29-BF5925B07F1E}" dt="2022-05-12T16:43:20.856" v="2225" actId="255"/>
          <ac:spMkLst>
            <pc:docMk/>
            <pc:sldMk cId="1237227659" sldId="310"/>
            <ac:spMk id="3" creationId="{BDBCACFC-E87A-A3FE-A0A3-1167B9A4F2B1}"/>
          </ac:spMkLst>
        </pc:spChg>
      </pc:sldChg>
      <pc:sldChg chg="modSp new mod">
        <pc:chgData name="Mceniry, Matthew" userId="2e4024e5-2a75-43d3-a6c9-3ddd4c615057" providerId="ADAL" clId="{352E9F6E-16B3-4B8D-BF29-BF5925B07F1E}" dt="2022-09-21T17:35:02.050" v="3183" actId="20577"/>
        <pc:sldMkLst>
          <pc:docMk/>
          <pc:sldMk cId="1786020593" sldId="311"/>
        </pc:sldMkLst>
        <pc:spChg chg="mod">
          <ac:chgData name="Mceniry, Matthew" userId="2e4024e5-2a75-43d3-a6c9-3ddd4c615057" providerId="ADAL" clId="{352E9F6E-16B3-4B8D-BF29-BF5925B07F1E}" dt="2022-09-21T17:31:22.893" v="2368" actId="20577"/>
          <ac:spMkLst>
            <pc:docMk/>
            <pc:sldMk cId="1786020593" sldId="311"/>
            <ac:spMk id="2" creationId="{79348AAB-A187-C2BB-1AC5-F9ED29C2031C}"/>
          </ac:spMkLst>
        </pc:spChg>
        <pc:spChg chg="mod">
          <ac:chgData name="Mceniry, Matthew" userId="2e4024e5-2a75-43d3-a6c9-3ddd4c615057" providerId="ADAL" clId="{352E9F6E-16B3-4B8D-BF29-BF5925B07F1E}" dt="2022-09-21T17:35:02.050" v="3183" actId="20577"/>
          <ac:spMkLst>
            <pc:docMk/>
            <pc:sldMk cId="1786020593" sldId="311"/>
            <ac:spMk id="3" creationId="{A883545C-A329-3619-01D5-FD9B1C5DAF05}"/>
          </ac:spMkLst>
        </pc:spChg>
      </pc:sldChg>
      <pc:sldChg chg="modSp new mod">
        <pc:chgData name="Mceniry, Matthew" userId="2e4024e5-2a75-43d3-a6c9-3ddd4c615057" providerId="ADAL" clId="{352E9F6E-16B3-4B8D-BF29-BF5925B07F1E}" dt="2022-09-21T17:41:52.906" v="4344" actId="20577"/>
        <pc:sldMkLst>
          <pc:docMk/>
          <pc:sldMk cId="2847176510" sldId="312"/>
        </pc:sldMkLst>
        <pc:spChg chg="mod">
          <ac:chgData name="Mceniry, Matthew" userId="2e4024e5-2a75-43d3-a6c9-3ddd4c615057" providerId="ADAL" clId="{352E9F6E-16B3-4B8D-BF29-BF5925B07F1E}" dt="2022-09-21T17:35:34.147" v="3198" actId="20577"/>
          <ac:spMkLst>
            <pc:docMk/>
            <pc:sldMk cId="2847176510" sldId="312"/>
            <ac:spMk id="2" creationId="{072DB38A-6FC2-C622-0C5B-495F9536E65F}"/>
          </ac:spMkLst>
        </pc:spChg>
        <pc:spChg chg="mod">
          <ac:chgData name="Mceniry, Matthew" userId="2e4024e5-2a75-43d3-a6c9-3ddd4c615057" providerId="ADAL" clId="{352E9F6E-16B3-4B8D-BF29-BF5925B07F1E}" dt="2022-09-21T17:41:52.906" v="4344" actId="20577"/>
          <ac:spMkLst>
            <pc:docMk/>
            <pc:sldMk cId="2847176510" sldId="312"/>
            <ac:spMk id="3" creationId="{27D9FCDC-2F5E-D540-AA47-8FFDE11C78D0}"/>
          </ac:spMkLst>
        </pc:spChg>
      </pc:sldChg>
      <pc:sldChg chg="modSp add mod">
        <pc:chgData name="Mceniry, Matthew" userId="2e4024e5-2a75-43d3-a6c9-3ddd4c615057" providerId="ADAL" clId="{352E9F6E-16B3-4B8D-BF29-BF5925B07F1E}" dt="2022-09-21T17:44:05.958" v="4849" actId="20577"/>
        <pc:sldMkLst>
          <pc:docMk/>
          <pc:sldMk cId="4137188032" sldId="313"/>
        </pc:sldMkLst>
        <pc:spChg chg="mod">
          <ac:chgData name="Mceniry, Matthew" userId="2e4024e5-2a75-43d3-a6c9-3ddd4c615057" providerId="ADAL" clId="{352E9F6E-16B3-4B8D-BF29-BF5925B07F1E}" dt="2022-09-21T17:42:46.604" v="4381" actId="20577"/>
          <ac:spMkLst>
            <pc:docMk/>
            <pc:sldMk cId="4137188032" sldId="313"/>
            <ac:spMk id="2" creationId="{072DB38A-6FC2-C622-0C5B-495F9536E65F}"/>
          </ac:spMkLst>
        </pc:spChg>
        <pc:spChg chg="mod">
          <ac:chgData name="Mceniry, Matthew" userId="2e4024e5-2a75-43d3-a6c9-3ddd4c615057" providerId="ADAL" clId="{352E9F6E-16B3-4B8D-BF29-BF5925B07F1E}" dt="2022-09-21T17:44:05.958" v="4849" actId="20577"/>
          <ac:spMkLst>
            <pc:docMk/>
            <pc:sldMk cId="4137188032" sldId="313"/>
            <ac:spMk id="3" creationId="{27D9FCDC-2F5E-D540-AA47-8FFDE11C78D0}"/>
          </ac:spMkLst>
        </pc:spChg>
      </pc:sldChg>
      <pc:sldChg chg="modSp add mod">
        <pc:chgData name="Mceniry, Matthew" userId="2e4024e5-2a75-43d3-a6c9-3ddd4c615057" providerId="ADAL" clId="{352E9F6E-16B3-4B8D-BF29-BF5925B07F1E}" dt="2022-09-21T17:45:31.823" v="5340" actId="20577"/>
        <pc:sldMkLst>
          <pc:docMk/>
          <pc:sldMk cId="2218707767" sldId="314"/>
        </pc:sldMkLst>
        <pc:spChg chg="mod">
          <ac:chgData name="Mceniry, Matthew" userId="2e4024e5-2a75-43d3-a6c9-3ddd4c615057" providerId="ADAL" clId="{352E9F6E-16B3-4B8D-BF29-BF5925B07F1E}" dt="2022-09-21T17:44:11.302" v="4858" actId="20577"/>
          <ac:spMkLst>
            <pc:docMk/>
            <pc:sldMk cId="2218707767" sldId="314"/>
            <ac:spMk id="2" creationId="{072DB38A-6FC2-C622-0C5B-495F9536E65F}"/>
          </ac:spMkLst>
        </pc:spChg>
        <pc:spChg chg="mod">
          <ac:chgData name="Mceniry, Matthew" userId="2e4024e5-2a75-43d3-a6c9-3ddd4c615057" providerId="ADAL" clId="{352E9F6E-16B3-4B8D-BF29-BF5925B07F1E}" dt="2022-09-21T17:45:31.823" v="5340" actId="20577"/>
          <ac:spMkLst>
            <pc:docMk/>
            <pc:sldMk cId="2218707767" sldId="314"/>
            <ac:spMk id="3" creationId="{27D9FCDC-2F5E-D540-AA47-8FFDE11C78D0}"/>
          </ac:spMkLst>
        </pc:spChg>
      </pc:sldChg>
      <pc:sldChg chg="modSp add mod">
        <pc:chgData name="Mceniry, Matthew" userId="2e4024e5-2a75-43d3-a6c9-3ddd4c615057" providerId="ADAL" clId="{352E9F6E-16B3-4B8D-BF29-BF5925B07F1E}" dt="2022-09-21T17:49:36.267" v="6466" actId="14100"/>
        <pc:sldMkLst>
          <pc:docMk/>
          <pc:sldMk cId="1366668242" sldId="315"/>
        </pc:sldMkLst>
        <pc:spChg chg="mod">
          <ac:chgData name="Mceniry, Matthew" userId="2e4024e5-2a75-43d3-a6c9-3ddd4c615057" providerId="ADAL" clId="{352E9F6E-16B3-4B8D-BF29-BF5925B07F1E}" dt="2022-09-21T17:45:49.915" v="5393" actId="20577"/>
          <ac:spMkLst>
            <pc:docMk/>
            <pc:sldMk cId="1366668242" sldId="315"/>
            <ac:spMk id="2" creationId="{072DB38A-6FC2-C622-0C5B-495F9536E65F}"/>
          </ac:spMkLst>
        </pc:spChg>
        <pc:spChg chg="mod">
          <ac:chgData name="Mceniry, Matthew" userId="2e4024e5-2a75-43d3-a6c9-3ddd4c615057" providerId="ADAL" clId="{352E9F6E-16B3-4B8D-BF29-BF5925B07F1E}" dt="2022-09-21T17:49:36.267" v="6466" actId="14100"/>
          <ac:spMkLst>
            <pc:docMk/>
            <pc:sldMk cId="1366668242" sldId="315"/>
            <ac:spMk id="3" creationId="{27D9FCDC-2F5E-D540-AA47-8FFDE11C78D0}"/>
          </ac:spMkLst>
        </pc:spChg>
      </pc:sldChg>
      <pc:sldChg chg="modSp add mod">
        <pc:chgData name="Mceniry, Matthew" userId="2e4024e5-2a75-43d3-a6c9-3ddd4c615057" providerId="ADAL" clId="{352E9F6E-16B3-4B8D-BF29-BF5925B07F1E}" dt="2022-09-21T17:52:51.292" v="7373" actId="14100"/>
        <pc:sldMkLst>
          <pc:docMk/>
          <pc:sldMk cId="1991061213" sldId="316"/>
        </pc:sldMkLst>
        <pc:spChg chg="mod">
          <ac:chgData name="Mceniry, Matthew" userId="2e4024e5-2a75-43d3-a6c9-3ddd4c615057" providerId="ADAL" clId="{352E9F6E-16B3-4B8D-BF29-BF5925B07F1E}" dt="2022-09-21T17:49:48.857" v="6514" actId="20577"/>
          <ac:spMkLst>
            <pc:docMk/>
            <pc:sldMk cId="1991061213" sldId="316"/>
            <ac:spMk id="2" creationId="{072DB38A-6FC2-C622-0C5B-495F9536E65F}"/>
          </ac:spMkLst>
        </pc:spChg>
        <pc:spChg chg="mod">
          <ac:chgData name="Mceniry, Matthew" userId="2e4024e5-2a75-43d3-a6c9-3ddd4c615057" providerId="ADAL" clId="{352E9F6E-16B3-4B8D-BF29-BF5925B07F1E}" dt="2022-09-21T17:52:51.292" v="7373" actId="14100"/>
          <ac:spMkLst>
            <pc:docMk/>
            <pc:sldMk cId="1991061213" sldId="316"/>
            <ac:spMk id="3" creationId="{27D9FCDC-2F5E-D540-AA47-8FFDE11C78D0}"/>
          </ac:spMkLst>
        </pc:spChg>
      </pc:sldChg>
      <pc:sldChg chg="modSp add mod">
        <pc:chgData name="Mceniry, Matthew" userId="2e4024e5-2a75-43d3-a6c9-3ddd4c615057" providerId="ADAL" clId="{352E9F6E-16B3-4B8D-BF29-BF5925B07F1E}" dt="2022-09-21T17:53:31.516" v="7553" actId="20577"/>
        <pc:sldMkLst>
          <pc:docMk/>
          <pc:sldMk cId="1340322271" sldId="317"/>
        </pc:sldMkLst>
        <pc:spChg chg="mod">
          <ac:chgData name="Mceniry, Matthew" userId="2e4024e5-2a75-43d3-a6c9-3ddd4c615057" providerId="ADAL" clId="{352E9F6E-16B3-4B8D-BF29-BF5925B07F1E}" dt="2022-09-21T17:53:06.649" v="7427" actId="20577"/>
          <ac:spMkLst>
            <pc:docMk/>
            <pc:sldMk cId="1340322271" sldId="317"/>
            <ac:spMk id="2" creationId="{072DB38A-6FC2-C622-0C5B-495F9536E65F}"/>
          </ac:spMkLst>
        </pc:spChg>
        <pc:spChg chg="mod">
          <ac:chgData name="Mceniry, Matthew" userId="2e4024e5-2a75-43d3-a6c9-3ddd4c615057" providerId="ADAL" clId="{352E9F6E-16B3-4B8D-BF29-BF5925B07F1E}" dt="2022-09-21T17:53:31.516" v="7553" actId="20577"/>
          <ac:spMkLst>
            <pc:docMk/>
            <pc:sldMk cId="1340322271" sldId="317"/>
            <ac:spMk id="3" creationId="{27D9FCDC-2F5E-D540-AA47-8FFDE11C78D0}"/>
          </ac:spMkLst>
        </pc:spChg>
      </pc:sldChg>
      <pc:sldChg chg="modSp add mod">
        <pc:chgData name="Mceniry, Matthew" userId="2e4024e5-2a75-43d3-a6c9-3ddd4c615057" providerId="ADAL" clId="{352E9F6E-16B3-4B8D-BF29-BF5925B07F1E}" dt="2022-09-21T17:37:24.717" v="3786" actId="20577"/>
        <pc:sldMkLst>
          <pc:docMk/>
          <pc:sldMk cId="3117968529" sldId="318"/>
        </pc:sldMkLst>
        <pc:spChg chg="mod">
          <ac:chgData name="Mceniry, Matthew" userId="2e4024e5-2a75-43d3-a6c9-3ddd4c615057" providerId="ADAL" clId="{352E9F6E-16B3-4B8D-BF29-BF5925B07F1E}" dt="2022-09-21T17:35:52.118" v="3257" actId="20577"/>
          <ac:spMkLst>
            <pc:docMk/>
            <pc:sldMk cId="3117968529" sldId="318"/>
            <ac:spMk id="2" creationId="{072DB38A-6FC2-C622-0C5B-495F9536E65F}"/>
          </ac:spMkLst>
        </pc:spChg>
        <pc:spChg chg="mod">
          <ac:chgData name="Mceniry, Matthew" userId="2e4024e5-2a75-43d3-a6c9-3ddd4c615057" providerId="ADAL" clId="{352E9F6E-16B3-4B8D-BF29-BF5925B07F1E}" dt="2022-09-21T17:37:24.717" v="3786" actId="20577"/>
          <ac:spMkLst>
            <pc:docMk/>
            <pc:sldMk cId="3117968529" sldId="318"/>
            <ac:spMk id="3" creationId="{27D9FCDC-2F5E-D540-AA47-8FFDE11C78D0}"/>
          </ac:spMkLst>
        </pc:spChg>
      </pc:sldChg>
      <pc:sldChg chg="modSp new mod">
        <pc:chgData name="Mceniry, Matthew" userId="2e4024e5-2a75-43d3-a6c9-3ddd4c615057" providerId="ADAL" clId="{352E9F6E-16B3-4B8D-BF29-BF5925B07F1E}" dt="2022-09-21T17:59:19.374" v="8867" actId="27636"/>
        <pc:sldMkLst>
          <pc:docMk/>
          <pc:sldMk cId="3869399176" sldId="319"/>
        </pc:sldMkLst>
        <pc:spChg chg="mod">
          <ac:chgData name="Mceniry, Matthew" userId="2e4024e5-2a75-43d3-a6c9-3ddd4c615057" providerId="ADAL" clId="{352E9F6E-16B3-4B8D-BF29-BF5925B07F1E}" dt="2022-09-21T17:54:08.854" v="7644" actId="20577"/>
          <ac:spMkLst>
            <pc:docMk/>
            <pc:sldMk cId="3869399176" sldId="319"/>
            <ac:spMk id="2" creationId="{7335FAE1-F169-22D0-47AF-FC61C30A65BD}"/>
          </ac:spMkLst>
        </pc:spChg>
        <pc:spChg chg="mod">
          <ac:chgData name="Mceniry, Matthew" userId="2e4024e5-2a75-43d3-a6c9-3ddd4c615057" providerId="ADAL" clId="{352E9F6E-16B3-4B8D-BF29-BF5925B07F1E}" dt="2022-09-21T17:59:19.374" v="8867" actId="27636"/>
          <ac:spMkLst>
            <pc:docMk/>
            <pc:sldMk cId="3869399176" sldId="319"/>
            <ac:spMk id="3" creationId="{6286B57F-78C5-154A-B164-A9EB1E39FDCB}"/>
          </ac:spMkLst>
        </pc:spChg>
      </pc:sldChg>
    </pc:docChg>
  </pc:docChgLst>
  <pc:docChgLst>
    <pc:chgData name="Mceniry, Matthew" userId="2e4024e5-2a75-43d3-a6c9-3ddd4c615057" providerId="ADAL" clId="{FE90A5B9-77DA-43EF-84A8-90125ED48CC1}"/>
    <pc:docChg chg="custSel modSld">
      <pc:chgData name="Mceniry, Matthew" userId="2e4024e5-2a75-43d3-a6c9-3ddd4c615057" providerId="ADAL" clId="{FE90A5B9-77DA-43EF-84A8-90125ED48CC1}" dt="2019-10-23T18:14:45.845" v="71" actId="255"/>
      <pc:docMkLst>
        <pc:docMk/>
      </pc:docMkLst>
      <pc:sldChg chg="addSp modSp">
        <pc:chgData name="Mceniry, Matthew" userId="2e4024e5-2a75-43d3-a6c9-3ddd4c615057" providerId="ADAL" clId="{FE90A5B9-77DA-43EF-84A8-90125ED48CC1}" dt="2019-10-23T18:14:45.845" v="71" actId="255"/>
        <pc:sldMkLst>
          <pc:docMk/>
          <pc:sldMk cId="204149210" sldId="256"/>
        </pc:sldMkLst>
        <pc:spChg chg="mod">
          <ac:chgData name="Mceniry, Matthew" userId="2e4024e5-2a75-43d3-a6c9-3ddd4c615057" providerId="ADAL" clId="{FE90A5B9-77DA-43EF-84A8-90125ED48CC1}" dt="2019-10-23T18:14:27.685" v="68" actId="27636"/>
          <ac:spMkLst>
            <pc:docMk/>
            <pc:sldMk cId="204149210" sldId="256"/>
            <ac:spMk id="3" creationId="{00000000-0000-0000-0000-000000000000}"/>
          </ac:spMkLst>
        </pc:spChg>
        <pc:spChg chg="add mod">
          <ac:chgData name="Mceniry, Matthew" userId="2e4024e5-2a75-43d3-a6c9-3ddd4c615057" providerId="ADAL" clId="{FE90A5B9-77DA-43EF-84A8-90125ED48CC1}" dt="2019-10-23T18:14:45.845" v="71" actId="255"/>
          <ac:spMkLst>
            <pc:docMk/>
            <pc:sldMk cId="204149210" sldId="256"/>
            <ac:spMk id="4" creationId="{CCF0B11A-FF3B-4E2C-B1BF-BEADDF9EB4AA}"/>
          </ac:spMkLst>
        </pc:spChg>
      </pc:sldChg>
    </pc:docChg>
  </pc:docChgLst>
  <pc:docChgLst>
    <pc:chgData name="Mceniry, Matthew" userId="S::matthew.mceniry@ttu.edu::2e4024e5-2a75-43d3-a6c9-3ddd4c615057" providerId="AD" clId="Web-{948BE01C-21FF-0830-2705-ABD2F41E3EA8}"/>
    <pc:docChg chg="addSld modSld">
      <pc:chgData name="Mceniry, Matthew" userId="S::matthew.mceniry@ttu.edu::2e4024e5-2a75-43d3-a6c9-3ddd4c615057" providerId="AD" clId="Web-{948BE01C-21FF-0830-2705-ABD2F41E3EA8}" dt="2019-09-20T03:53:00.424" v="629" actId="20577"/>
      <pc:docMkLst>
        <pc:docMk/>
      </pc:docMkLst>
      <pc:sldChg chg="addSp delSp modSp new">
        <pc:chgData name="Mceniry, Matthew" userId="S::matthew.mceniry@ttu.edu::2e4024e5-2a75-43d3-a6c9-3ddd4c615057" providerId="AD" clId="Web-{948BE01C-21FF-0830-2705-ABD2F41E3EA8}" dt="2019-09-20T03:53:00.424" v="628" actId="20577"/>
        <pc:sldMkLst>
          <pc:docMk/>
          <pc:sldMk cId="961725371" sldId="299"/>
        </pc:sldMkLst>
        <pc:spChg chg="mod">
          <ac:chgData name="Mceniry, Matthew" userId="S::matthew.mceniry@ttu.edu::2e4024e5-2a75-43d3-a6c9-3ddd4c615057" providerId="AD" clId="Web-{948BE01C-21FF-0830-2705-ABD2F41E3EA8}" dt="2019-09-20T03:46:45.840" v="17" actId="20577"/>
          <ac:spMkLst>
            <pc:docMk/>
            <pc:sldMk cId="961725371" sldId="299"/>
            <ac:spMk id="2" creationId="{0E7DE4EB-4D87-481F-97F2-7FAB6F0BE3C2}"/>
          </ac:spMkLst>
        </pc:spChg>
        <pc:spChg chg="mod">
          <ac:chgData name="Mceniry, Matthew" userId="S::matthew.mceniry@ttu.edu::2e4024e5-2a75-43d3-a6c9-3ddd4c615057" providerId="AD" clId="Web-{948BE01C-21FF-0830-2705-ABD2F41E3EA8}" dt="2019-09-20T03:53:00.424" v="628" actId="20577"/>
          <ac:spMkLst>
            <pc:docMk/>
            <pc:sldMk cId="961725371" sldId="299"/>
            <ac:spMk id="3" creationId="{4DE16410-6D24-4FCB-A75B-7A3ADFB2E652}"/>
          </ac:spMkLst>
        </pc:spChg>
        <pc:spChg chg="add del mod">
          <ac:chgData name="Mceniry, Matthew" userId="S::matthew.mceniry@ttu.edu::2e4024e5-2a75-43d3-a6c9-3ddd4c615057" providerId="AD" clId="Web-{948BE01C-21FF-0830-2705-ABD2F41E3EA8}" dt="2019-09-20T03:47:34.715" v="76"/>
          <ac:spMkLst>
            <pc:docMk/>
            <pc:sldMk cId="961725371" sldId="299"/>
            <ac:spMk id="4" creationId="{AA35B3AA-85B9-40BC-BBD1-00CED2D6EB96}"/>
          </ac:spMkLst>
        </pc:spChg>
      </pc:sldChg>
      <pc:sldChg chg="modSp new">
        <pc:chgData name="Mceniry, Matthew" userId="S::matthew.mceniry@ttu.edu::2e4024e5-2a75-43d3-a6c9-3ddd4c615057" providerId="AD" clId="Web-{948BE01C-21FF-0830-2705-ABD2F41E3EA8}" dt="2019-09-20T03:50:29.809" v="232" actId="20577"/>
        <pc:sldMkLst>
          <pc:docMk/>
          <pc:sldMk cId="3772405402" sldId="300"/>
        </pc:sldMkLst>
        <pc:spChg chg="mod">
          <ac:chgData name="Mceniry, Matthew" userId="S::matthew.mceniry@ttu.edu::2e4024e5-2a75-43d3-a6c9-3ddd4c615057" providerId="AD" clId="Web-{948BE01C-21FF-0830-2705-ABD2F41E3EA8}" dt="2019-09-20T03:49:19.481" v="114" actId="20577"/>
          <ac:spMkLst>
            <pc:docMk/>
            <pc:sldMk cId="3772405402" sldId="300"/>
            <ac:spMk id="2" creationId="{CA327A18-0D4F-4B72-BAF4-173D6C9CD9EE}"/>
          </ac:spMkLst>
        </pc:spChg>
        <pc:spChg chg="mod">
          <ac:chgData name="Mceniry, Matthew" userId="S::matthew.mceniry@ttu.edu::2e4024e5-2a75-43d3-a6c9-3ddd4c615057" providerId="AD" clId="Web-{948BE01C-21FF-0830-2705-ABD2F41E3EA8}" dt="2019-09-20T03:50:29.809" v="232" actId="20577"/>
          <ac:spMkLst>
            <pc:docMk/>
            <pc:sldMk cId="3772405402" sldId="300"/>
            <ac:spMk id="3" creationId="{BF1D54EB-489E-4161-BF93-3AAC2B3420ED}"/>
          </ac:spMkLst>
        </pc:spChg>
      </pc:sldChg>
      <pc:sldChg chg="add replId">
        <pc:chgData name="Mceniry, Matthew" userId="S::matthew.mceniry@ttu.edu::2e4024e5-2a75-43d3-a6c9-3ddd4c615057" providerId="AD" clId="Web-{948BE01C-21FF-0830-2705-ABD2F41E3EA8}" dt="2019-09-20T03:48:59.903" v="78"/>
        <pc:sldMkLst>
          <pc:docMk/>
          <pc:sldMk cId="3034276712" sldId="301"/>
        </pc:sldMkLst>
      </pc:sldChg>
      <pc:sldChg chg="add replId">
        <pc:chgData name="Mceniry, Matthew" userId="S::matthew.mceniry@ttu.edu::2e4024e5-2a75-43d3-a6c9-3ddd4c615057" providerId="AD" clId="Web-{948BE01C-21FF-0830-2705-ABD2F41E3EA8}" dt="2019-09-20T03:49:00.793" v="79"/>
        <pc:sldMkLst>
          <pc:docMk/>
          <pc:sldMk cId="1366993069" sldId="302"/>
        </pc:sldMkLst>
      </pc:sldChg>
      <pc:sldChg chg="add replId">
        <pc:chgData name="Mceniry, Matthew" userId="S::matthew.mceniry@ttu.edu::2e4024e5-2a75-43d3-a6c9-3ddd4c615057" providerId="AD" clId="Web-{948BE01C-21FF-0830-2705-ABD2F41E3EA8}" dt="2019-09-20T03:49:01.074" v="80"/>
        <pc:sldMkLst>
          <pc:docMk/>
          <pc:sldMk cId="290127500" sldId="303"/>
        </pc:sldMkLst>
      </pc:sldChg>
      <pc:sldChg chg="add replId">
        <pc:chgData name="Mceniry, Matthew" userId="S::matthew.mceniry@ttu.edu::2e4024e5-2a75-43d3-a6c9-3ddd4c615057" providerId="AD" clId="Web-{948BE01C-21FF-0830-2705-ABD2F41E3EA8}" dt="2019-09-20T03:49:01.512" v="81"/>
        <pc:sldMkLst>
          <pc:docMk/>
          <pc:sldMk cId="980527474" sldId="304"/>
        </pc:sldMkLst>
      </pc:sldChg>
      <pc:sldChg chg="add replId">
        <pc:chgData name="Mceniry, Matthew" userId="S::matthew.mceniry@ttu.edu::2e4024e5-2a75-43d3-a6c9-3ddd4c615057" providerId="AD" clId="Web-{948BE01C-21FF-0830-2705-ABD2F41E3EA8}" dt="2019-09-20T03:49:03.809" v="82"/>
        <pc:sldMkLst>
          <pc:docMk/>
          <pc:sldMk cId="3660564848" sldId="305"/>
        </pc:sldMkLst>
      </pc:sldChg>
      <pc:sldChg chg="add replId">
        <pc:chgData name="Mceniry, Matthew" userId="S::matthew.mceniry@ttu.edu::2e4024e5-2a75-43d3-a6c9-3ddd4c615057" providerId="AD" clId="Web-{948BE01C-21FF-0830-2705-ABD2F41E3EA8}" dt="2019-09-20T03:49:04.262" v="83"/>
        <pc:sldMkLst>
          <pc:docMk/>
          <pc:sldMk cId="1275991088" sldId="30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F9EC111-174A-4E0B-B689-3CD8CC288320}" type="datetimeFigureOut">
              <a:rPr lang="en-US" smtClean="0"/>
              <a:t>5/24/2023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72B7687-500C-41DB-8F22-DBF2342133F7}" type="slidenum">
              <a:rPr lang="en-US" smtClean="0"/>
              <a:t>‹#›</a:t>
            </a:fld>
            <a:endParaRPr lang="en-US"/>
          </a:p>
        </p:txBody>
      </p:sp>
    </p:spTree>
    <p:extLst>
      <p:ext uri="{BB962C8B-B14F-4D97-AF65-F5344CB8AC3E}">
        <p14:creationId xmlns:p14="http://schemas.microsoft.com/office/powerpoint/2010/main" val="1083653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more you do these tasks, the more they become habit and not chores!</a:t>
            </a:r>
          </a:p>
          <a:p>
            <a:endParaRPr lang="en-US"/>
          </a:p>
          <a:p>
            <a:pPr marL="232943" indent="-232943">
              <a:buAutoNum type="arabicPeriod"/>
            </a:pPr>
            <a:r>
              <a:rPr lang="en-US"/>
              <a:t>Keeping your files organized (inside and out)</a:t>
            </a:r>
          </a:p>
          <a:p>
            <a:pPr marL="232943" indent="-232943">
              <a:buAutoNum type="arabicPeriod"/>
            </a:pPr>
            <a:r>
              <a:rPr lang="en-US"/>
              <a:t>Backing up your data and keeping it secure</a:t>
            </a:r>
          </a:p>
          <a:p>
            <a:pPr marL="232943" indent="-232943">
              <a:buAutoNum type="arabicPeriod"/>
            </a:pPr>
            <a:r>
              <a:rPr lang="en-US"/>
              <a:t>Documenting everything: data, code, variables, procedure</a:t>
            </a:r>
          </a:p>
          <a:p>
            <a:pPr marL="232943" indent="-232943">
              <a:buAutoNum type="arabicPeriod"/>
            </a:pPr>
            <a:r>
              <a:rPr lang="en-US"/>
              <a:t>Citing your sources (including data)</a:t>
            </a:r>
          </a:p>
          <a:p>
            <a:pPr marL="232943" indent="-232943">
              <a:buAutoNum type="arabicPeriod"/>
            </a:pPr>
            <a:r>
              <a:rPr lang="en-US"/>
              <a:t>Sharing and publishing the data behind your results</a:t>
            </a:r>
          </a:p>
        </p:txBody>
      </p:sp>
      <p:sp>
        <p:nvSpPr>
          <p:cNvPr id="4" name="Slide Number Placeholder 3"/>
          <p:cNvSpPr>
            <a:spLocks noGrp="1"/>
          </p:cNvSpPr>
          <p:nvPr>
            <p:ph type="sldNum" sz="quarter" idx="10"/>
          </p:nvPr>
        </p:nvSpPr>
        <p:spPr/>
        <p:txBody>
          <a:bodyPr/>
          <a:lstStyle/>
          <a:p>
            <a:fld id="{F72B7687-500C-41DB-8F22-DBF2342133F7}" type="slidenum">
              <a:rPr lang="en-US" smtClean="0"/>
              <a:t>3</a:t>
            </a:fld>
            <a:endParaRPr lang="en-US"/>
          </a:p>
        </p:txBody>
      </p:sp>
    </p:spTree>
    <p:extLst>
      <p:ext uri="{BB962C8B-B14F-4D97-AF65-F5344CB8AC3E}">
        <p14:creationId xmlns:p14="http://schemas.microsoft.com/office/powerpoint/2010/main" val="1249581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55650"/>
            <a:ext cx="4959350" cy="2789238"/>
          </a:xfrm>
        </p:spPr>
      </p:sp>
      <p:sp>
        <p:nvSpPr>
          <p:cNvPr id="3" name="Notes Placeholder 2"/>
          <p:cNvSpPr>
            <a:spLocks noGrp="1"/>
          </p:cNvSpPr>
          <p:nvPr>
            <p:ph type="body" idx="1"/>
          </p:nvPr>
        </p:nvSpPr>
        <p:spPr>
          <a:xfrm>
            <a:off x="701040" y="3834765"/>
            <a:ext cx="5608320" cy="4299585"/>
          </a:xfrm>
        </p:spPr>
        <p:txBody>
          <a:bodyPr/>
          <a:lstStyle/>
          <a:p>
            <a:endParaRPr lang="en-US" baseline="0"/>
          </a:p>
        </p:txBody>
      </p:sp>
      <p:sp>
        <p:nvSpPr>
          <p:cNvPr id="4" name="Slide Number Placeholder 3"/>
          <p:cNvSpPr>
            <a:spLocks noGrp="1"/>
          </p:cNvSpPr>
          <p:nvPr>
            <p:ph type="sldNum" sz="quarter" idx="10"/>
          </p:nvPr>
        </p:nvSpPr>
        <p:spPr/>
        <p:txBody>
          <a:bodyPr/>
          <a:lstStyle/>
          <a:p>
            <a:fld id="{AEB5E1BB-AEE0-4E40-95A9-D20C0ED48D2C}" type="slidenum">
              <a:rPr lang="en-US" smtClean="0"/>
              <a:t>14</a:t>
            </a:fld>
            <a:endParaRPr lang="en-US"/>
          </a:p>
        </p:txBody>
      </p:sp>
    </p:spTree>
    <p:extLst>
      <p:ext uri="{BB962C8B-B14F-4D97-AF65-F5344CB8AC3E}">
        <p14:creationId xmlns:p14="http://schemas.microsoft.com/office/powerpoint/2010/main" val="2998342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25" y="558800"/>
            <a:ext cx="4551363" cy="2560638"/>
          </a:xfrm>
        </p:spPr>
      </p:sp>
      <p:sp>
        <p:nvSpPr>
          <p:cNvPr id="3" name="Notes Placeholder 2"/>
          <p:cNvSpPr>
            <a:spLocks noGrp="1"/>
          </p:cNvSpPr>
          <p:nvPr>
            <p:ph type="body" idx="1"/>
          </p:nvPr>
        </p:nvSpPr>
        <p:spPr>
          <a:xfrm>
            <a:off x="535842" y="3457099"/>
            <a:ext cx="5608320" cy="4375118"/>
          </a:xfrm>
        </p:spPr>
        <p:txBody>
          <a:bodyPr/>
          <a:lstStyle/>
          <a:p>
            <a:endParaRPr lang="en-US"/>
          </a:p>
        </p:txBody>
      </p:sp>
      <p:sp>
        <p:nvSpPr>
          <p:cNvPr id="4" name="Slide Number Placeholder 3"/>
          <p:cNvSpPr>
            <a:spLocks noGrp="1"/>
          </p:cNvSpPr>
          <p:nvPr>
            <p:ph type="sldNum" sz="quarter" idx="10"/>
          </p:nvPr>
        </p:nvSpPr>
        <p:spPr/>
        <p:txBody>
          <a:bodyPr/>
          <a:lstStyle/>
          <a:p>
            <a:fld id="{AEB5E1BB-AEE0-4E40-95A9-D20C0ED48D2C}" type="slidenum">
              <a:rPr lang="en-US" smtClean="0"/>
              <a:t>15</a:t>
            </a:fld>
            <a:endParaRPr lang="en-US"/>
          </a:p>
        </p:txBody>
      </p:sp>
    </p:spTree>
    <p:extLst>
      <p:ext uri="{BB962C8B-B14F-4D97-AF65-F5344CB8AC3E}">
        <p14:creationId xmlns:p14="http://schemas.microsoft.com/office/powerpoint/2010/main" val="2947335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 y="301625"/>
            <a:ext cx="5159375" cy="2901950"/>
          </a:xfrm>
        </p:spPr>
      </p:sp>
      <p:sp>
        <p:nvSpPr>
          <p:cNvPr id="3" name="Notes Placeholder 2"/>
          <p:cNvSpPr>
            <a:spLocks noGrp="1"/>
          </p:cNvSpPr>
          <p:nvPr>
            <p:ph type="body" idx="1"/>
          </p:nvPr>
        </p:nvSpPr>
        <p:spPr>
          <a:xfrm>
            <a:off x="514096" y="3358324"/>
            <a:ext cx="5608320" cy="4706303"/>
          </a:xfrm>
        </p:spPr>
        <p:txBody>
          <a:bodyPr/>
          <a:lstStyle/>
          <a:p>
            <a:endParaRPr lang="en-US"/>
          </a:p>
        </p:txBody>
      </p:sp>
      <p:sp>
        <p:nvSpPr>
          <p:cNvPr id="4" name="Slide Number Placeholder 3"/>
          <p:cNvSpPr>
            <a:spLocks noGrp="1"/>
          </p:cNvSpPr>
          <p:nvPr>
            <p:ph type="sldNum" sz="quarter" idx="10"/>
          </p:nvPr>
        </p:nvSpPr>
        <p:spPr/>
        <p:txBody>
          <a:bodyPr/>
          <a:lstStyle/>
          <a:p>
            <a:fld id="{AEB5E1BB-AEE0-4E40-95A9-D20C0ED48D2C}" type="slidenum">
              <a:rPr lang="en-US" smtClean="0"/>
              <a:t>16</a:t>
            </a:fld>
            <a:endParaRPr lang="en-US"/>
          </a:p>
        </p:txBody>
      </p:sp>
    </p:spTree>
    <p:extLst>
      <p:ext uri="{BB962C8B-B14F-4D97-AF65-F5344CB8AC3E}">
        <p14:creationId xmlns:p14="http://schemas.microsoft.com/office/powerpoint/2010/main" val="673721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3" y="279400"/>
            <a:ext cx="3949701" cy="2222500"/>
          </a:xfrm>
        </p:spPr>
      </p:sp>
      <p:sp>
        <p:nvSpPr>
          <p:cNvPr id="3" name="Notes Placeholder 2"/>
          <p:cNvSpPr>
            <a:spLocks noGrp="1"/>
          </p:cNvSpPr>
          <p:nvPr>
            <p:ph type="body" idx="1"/>
          </p:nvPr>
        </p:nvSpPr>
        <p:spPr>
          <a:xfrm>
            <a:off x="430685" y="2649474"/>
            <a:ext cx="6299298" cy="5996178"/>
          </a:xfrm>
        </p:spPr>
        <p:txBody>
          <a:bodyPr/>
          <a:lstStyle/>
          <a:p>
            <a:pPr fontAlgn="base">
              <a:buFont typeface="Arial" panose="020B0604020202020204" pitchFamily="34" charset="0"/>
              <a:buNone/>
            </a:pPr>
            <a:r>
              <a:rPr lang="en-US" baseline="0"/>
              <a:t>Template provided by Research Data Services, University of Texas Libraries, UT Austin. Original template from Indiana University.</a:t>
            </a:r>
          </a:p>
        </p:txBody>
      </p:sp>
      <p:sp>
        <p:nvSpPr>
          <p:cNvPr id="4" name="Slide Number Placeholder 3"/>
          <p:cNvSpPr>
            <a:spLocks noGrp="1"/>
          </p:cNvSpPr>
          <p:nvPr>
            <p:ph type="sldNum" sz="quarter" idx="10"/>
          </p:nvPr>
        </p:nvSpPr>
        <p:spPr/>
        <p:txBody>
          <a:bodyPr/>
          <a:lstStyle/>
          <a:p>
            <a:fld id="{AEB5E1BB-AEE0-4E40-95A9-D20C0ED48D2C}" type="slidenum">
              <a:rPr lang="en-US" smtClean="0"/>
              <a:t>17</a:t>
            </a:fld>
            <a:endParaRPr lang="en-US"/>
          </a:p>
        </p:txBody>
      </p:sp>
      <p:sp>
        <p:nvSpPr>
          <p:cNvPr id="6" name="TextBox 5"/>
          <p:cNvSpPr txBox="1"/>
          <p:nvPr/>
        </p:nvSpPr>
        <p:spPr>
          <a:xfrm rot="19766703">
            <a:off x="3605777" y="1061552"/>
            <a:ext cx="2653080" cy="657103"/>
          </a:xfrm>
          <a:prstGeom prst="rect">
            <a:avLst/>
          </a:prstGeom>
          <a:noFill/>
        </p:spPr>
        <p:txBody>
          <a:bodyPr wrap="square" lIns="93177" tIns="46589" rIns="93177" bIns="46589" rtlCol="0">
            <a:spAutoFit/>
          </a:bodyPr>
          <a:lstStyle/>
          <a:p>
            <a:r>
              <a:rPr lang="en-US"/>
              <a:t>Don’t record metadata only on your arm!</a:t>
            </a:r>
          </a:p>
        </p:txBody>
      </p:sp>
    </p:spTree>
    <p:extLst>
      <p:ext uri="{BB962C8B-B14F-4D97-AF65-F5344CB8AC3E}">
        <p14:creationId xmlns:p14="http://schemas.microsoft.com/office/powerpoint/2010/main" val="617651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476250"/>
            <a:ext cx="4773613" cy="2684463"/>
          </a:xfrm>
        </p:spPr>
      </p:sp>
      <p:sp>
        <p:nvSpPr>
          <p:cNvPr id="3" name="Notes Placeholder 2"/>
          <p:cNvSpPr>
            <a:spLocks noGrp="1"/>
          </p:cNvSpPr>
          <p:nvPr>
            <p:ph type="body" idx="1"/>
          </p:nvPr>
        </p:nvSpPr>
        <p:spPr>
          <a:xfrm>
            <a:off x="560832" y="3381566"/>
            <a:ext cx="5608320" cy="3532632"/>
          </a:xfrm>
        </p:spPr>
        <p:txBody>
          <a:bodyPr/>
          <a:lstStyle/>
          <a:p>
            <a:pPr defTabSz="931774">
              <a:defRPr/>
            </a:pPr>
            <a:r>
              <a:rPr lang="en-US"/>
              <a:t>If at all possible, use your disciplinary repository first, then try the university ones.</a:t>
            </a:r>
          </a:p>
        </p:txBody>
      </p:sp>
      <p:sp>
        <p:nvSpPr>
          <p:cNvPr id="4" name="Slide Number Placeholder 3"/>
          <p:cNvSpPr>
            <a:spLocks noGrp="1"/>
          </p:cNvSpPr>
          <p:nvPr>
            <p:ph type="sldNum" sz="quarter" idx="10"/>
          </p:nvPr>
        </p:nvSpPr>
        <p:spPr/>
        <p:txBody>
          <a:bodyPr/>
          <a:lstStyle/>
          <a:p>
            <a:fld id="{AEB5E1BB-AEE0-4E40-95A9-D20C0ED48D2C}" type="slidenum">
              <a:rPr lang="en-US" smtClean="0"/>
              <a:t>18</a:t>
            </a:fld>
            <a:endParaRPr lang="en-US"/>
          </a:p>
        </p:txBody>
      </p:sp>
    </p:spTree>
    <p:extLst>
      <p:ext uri="{BB962C8B-B14F-4D97-AF65-F5344CB8AC3E}">
        <p14:creationId xmlns:p14="http://schemas.microsoft.com/office/powerpoint/2010/main" val="560427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 y="465138"/>
            <a:ext cx="3749675" cy="2109787"/>
          </a:xfrm>
        </p:spPr>
      </p:sp>
      <p:sp>
        <p:nvSpPr>
          <p:cNvPr id="3" name="Notes Placeholder 2"/>
          <p:cNvSpPr>
            <a:spLocks noGrp="1"/>
          </p:cNvSpPr>
          <p:nvPr>
            <p:ph type="body" idx="1"/>
          </p:nvPr>
        </p:nvSpPr>
        <p:spPr>
          <a:xfrm>
            <a:off x="502412" y="2742438"/>
            <a:ext cx="5608320" cy="5868353"/>
          </a:xfrm>
        </p:spPr>
        <p:txBody>
          <a:bodyPr/>
          <a:lstStyle/>
          <a:p>
            <a:r>
              <a:rPr lang="en-US"/>
              <a:t>Pick a system that works for you!</a:t>
            </a:r>
          </a:p>
          <a:p>
            <a:r>
              <a:rPr lang="en-US"/>
              <a:t>Make it a habit. </a:t>
            </a:r>
          </a:p>
          <a:p>
            <a:r>
              <a:rPr lang="en-US"/>
              <a:t>Piling</a:t>
            </a:r>
            <a:r>
              <a:rPr lang="en-US" baseline="0"/>
              <a:t>/tagging vs. nesting?</a:t>
            </a:r>
          </a:p>
          <a:p>
            <a:endParaRPr lang="en-US" baseline="0"/>
          </a:p>
          <a:p>
            <a:r>
              <a:rPr lang="en-US" baseline="0"/>
              <a:t>WRITE DOWN YOUR CONVENTION/explain your system. </a:t>
            </a:r>
          </a:p>
          <a:p>
            <a:r>
              <a:rPr lang="en-US" baseline="0"/>
              <a:t>Make a blank hierarchy, then fill it up </a:t>
            </a:r>
            <a:endParaRPr lang="en-US"/>
          </a:p>
        </p:txBody>
      </p:sp>
      <p:sp>
        <p:nvSpPr>
          <p:cNvPr id="4" name="Slide Number Placeholder 3"/>
          <p:cNvSpPr>
            <a:spLocks noGrp="1"/>
          </p:cNvSpPr>
          <p:nvPr>
            <p:ph type="sldNum" sz="quarter" idx="10"/>
          </p:nvPr>
        </p:nvSpPr>
        <p:spPr>
          <a:xfrm>
            <a:off x="3972560" y="8829967"/>
            <a:ext cx="3037840" cy="466433"/>
          </a:xfrm>
        </p:spPr>
        <p:txBody>
          <a:bodyPr/>
          <a:lstStyle/>
          <a:p>
            <a:fld id="{AEB5E1BB-AEE0-4E40-95A9-D20C0ED48D2C}" type="slidenum">
              <a:rPr lang="en-US" smtClean="0"/>
              <a:t>19</a:t>
            </a:fld>
            <a:endParaRPr lang="en-US"/>
          </a:p>
        </p:txBody>
      </p:sp>
    </p:spTree>
    <p:extLst>
      <p:ext uri="{BB962C8B-B14F-4D97-AF65-F5344CB8AC3E}">
        <p14:creationId xmlns:p14="http://schemas.microsoft.com/office/powerpoint/2010/main" val="3837793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Handy even if not required.</a:t>
            </a:r>
          </a:p>
          <a:p>
            <a:r>
              <a:rPr lang="en-US"/>
              <a:t>Everyone’s has different requirements (per agency).</a:t>
            </a:r>
          </a:p>
        </p:txBody>
      </p:sp>
      <p:sp>
        <p:nvSpPr>
          <p:cNvPr id="4" name="Slide Number Placeholder 3"/>
          <p:cNvSpPr>
            <a:spLocks noGrp="1"/>
          </p:cNvSpPr>
          <p:nvPr>
            <p:ph type="sldNum" sz="quarter" idx="10"/>
          </p:nvPr>
        </p:nvSpPr>
        <p:spPr/>
        <p:txBody>
          <a:bodyPr/>
          <a:lstStyle/>
          <a:p>
            <a:fld id="{F72B7687-500C-41DB-8F22-DBF2342133F7}" type="slidenum">
              <a:rPr lang="en-US" smtClean="0"/>
              <a:t>20</a:t>
            </a:fld>
            <a:endParaRPr lang="en-US"/>
          </a:p>
        </p:txBody>
      </p:sp>
    </p:spTree>
    <p:extLst>
      <p:ext uri="{BB962C8B-B14F-4D97-AF65-F5344CB8AC3E}">
        <p14:creationId xmlns:p14="http://schemas.microsoft.com/office/powerpoint/2010/main" val="1138286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Reading these statements is fine. Executive Order 13576 of October 7, 2011, DATA (Digital Accountability and Transparency Act) Act of 2014</a:t>
            </a:r>
          </a:p>
          <a:p>
            <a:endParaRPr lang="en-US"/>
          </a:p>
          <a:p>
            <a:r>
              <a:rPr lang="en-US"/>
              <a:t>The purpose of the DATA Act is to improve the quality and transparency of the Federal Government’s award data. Lawmakers have directed the Department of the Treasury (Treasury) and the Office of Management and Budget (OMB) to create government wide standards for reporting spending data associated with Federal awards. The law also requires that this data be channeled to a central, public database so that it can easily be accessed and tracked throughout an award’s full lifespan – from a vote in Congress to its final disbursement.</a:t>
            </a:r>
          </a:p>
        </p:txBody>
      </p:sp>
      <p:sp>
        <p:nvSpPr>
          <p:cNvPr id="4" name="Slide Number Placeholder 3"/>
          <p:cNvSpPr>
            <a:spLocks noGrp="1"/>
          </p:cNvSpPr>
          <p:nvPr>
            <p:ph type="sldNum" sz="quarter" idx="10"/>
          </p:nvPr>
        </p:nvSpPr>
        <p:spPr/>
        <p:txBody>
          <a:bodyPr/>
          <a:lstStyle/>
          <a:p>
            <a:fld id="{F72B7687-500C-41DB-8F22-DBF2342133F7}" type="slidenum">
              <a:rPr lang="en-US" smtClean="0"/>
              <a:t>21</a:t>
            </a:fld>
            <a:endParaRPr lang="en-US"/>
          </a:p>
        </p:txBody>
      </p:sp>
    </p:spTree>
    <p:extLst>
      <p:ext uri="{BB962C8B-B14F-4D97-AF65-F5344CB8AC3E}">
        <p14:creationId xmlns:p14="http://schemas.microsoft.com/office/powerpoint/2010/main" val="1192403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Most federal agencies call their data management plans, simply, data management plans. There are a few outliers with the NIH calling their the Data Sharing Plan and the NIJ calling it their Open Data Policy. They are mostly structured in the same manner, though the data management plans do tend to run longer than the data sharing ones. Data Management Plans can be 2 pages in length, whereas the typical data sharing plan is between 1-2 paragraphs. </a:t>
            </a:r>
          </a:p>
          <a:p>
            <a:endParaRPr lang="en-US"/>
          </a:p>
          <a:p>
            <a:r>
              <a:rPr lang="en-US"/>
              <a:t>Unfortunately, federal agencies have not yet issued consistent feedback regarding grants that were turned down because of data management plans. Some agencies still don’t consider them to be an important part of the proposals, i.e. USDA. Harvard story about USDA and their data management policy being the first thing to go when their budget was slashed (2015). However, some agencies are sending proposals back because of DMP concerns. </a:t>
            </a:r>
          </a:p>
          <a:p>
            <a:endParaRPr lang="en-US"/>
          </a:p>
          <a:p>
            <a:r>
              <a:rPr lang="en-US"/>
              <a:t>National Science Foundation – Data Management Plan</a:t>
            </a:r>
          </a:p>
          <a:p>
            <a:r>
              <a:rPr lang="en-US"/>
              <a:t>National Institute of Health – Data Sharing Plan</a:t>
            </a:r>
          </a:p>
          <a:p>
            <a:r>
              <a:rPr lang="en-US"/>
              <a:t>United States Department of Agriculture – Data Management Plan</a:t>
            </a:r>
          </a:p>
          <a:p>
            <a:r>
              <a:rPr lang="en-US"/>
              <a:t>Department of Energy – Data Management Plan</a:t>
            </a:r>
          </a:p>
          <a:p>
            <a:r>
              <a:rPr lang="en-US"/>
              <a:t>National Endowment for the Humanities – Data Management Plan</a:t>
            </a:r>
          </a:p>
          <a:p>
            <a:r>
              <a:rPr lang="en-US"/>
              <a:t>National Oceanic and Atmospheric Administration – Data Management Plan</a:t>
            </a:r>
          </a:p>
          <a:p>
            <a:r>
              <a:rPr lang="en-US"/>
              <a:t>National Aeronautics and Space Administration – Data Management Plan</a:t>
            </a:r>
          </a:p>
          <a:p>
            <a:r>
              <a:rPr lang="en-US"/>
              <a:t>Environmental Protection Agency – Data Management Plan</a:t>
            </a:r>
          </a:p>
          <a:p>
            <a:r>
              <a:rPr lang="en-US"/>
              <a:t>Department of Commerce – Data Management Plan</a:t>
            </a:r>
          </a:p>
          <a:p>
            <a:r>
              <a:rPr lang="en-US"/>
              <a:t>Department of Justice/National Institute of Justice – Open Data Policy</a:t>
            </a:r>
          </a:p>
        </p:txBody>
      </p:sp>
      <p:sp>
        <p:nvSpPr>
          <p:cNvPr id="4" name="Slide Number Placeholder 3"/>
          <p:cNvSpPr>
            <a:spLocks noGrp="1"/>
          </p:cNvSpPr>
          <p:nvPr>
            <p:ph type="sldNum" sz="quarter" idx="10"/>
          </p:nvPr>
        </p:nvSpPr>
        <p:spPr/>
        <p:txBody>
          <a:bodyPr/>
          <a:lstStyle/>
          <a:p>
            <a:fld id="{F72B7687-500C-41DB-8F22-DBF2342133F7}" type="slidenum">
              <a:rPr lang="en-US" smtClean="0"/>
              <a:t>23</a:t>
            </a:fld>
            <a:endParaRPr lang="en-US"/>
          </a:p>
        </p:txBody>
      </p:sp>
    </p:spTree>
    <p:extLst>
      <p:ext uri="{BB962C8B-B14F-4D97-AF65-F5344CB8AC3E}">
        <p14:creationId xmlns:p14="http://schemas.microsoft.com/office/powerpoint/2010/main" val="2005074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https://www.loc.gov/preservation/resources/rfs/RFS%202017-2018.pdf</a:t>
            </a:r>
          </a:p>
        </p:txBody>
      </p:sp>
      <p:sp>
        <p:nvSpPr>
          <p:cNvPr id="4" name="Slide Number Placeholder 3"/>
          <p:cNvSpPr>
            <a:spLocks noGrp="1"/>
          </p:cNvSpPr>
          <p:nvPr>
            <p:ph type="sldNum" sz="quarter" idx="10"/>
          </p:nvPr>
        </p:nvSpPr>
        <p:spPr/>
        <p:txBody>
          <a:bodyPr/>
          <a:lstStyle/>
          <a:p>
            <a:fld id="{F72B7687-500C-41DB-8F22-DBF2342133F7}" type="slidenum">
              <a:rPr lang="en-US" smtClean="0"/>
              <a:t>25</a:t>
            </a:fld>
            <a:endParaRPr lang="en-US"/>
          </a:p>
        </p:txBody>
      </p:sp>
    </p:spTree>
    <p:extLst>
      <p:ext uri="{BB962C8B-B14F-4D97-AF65-F5344CB8AC3E}">
        <p14:creationId xmlns:p14="http://schemas.microsoft.com/office/powerpoint/2010/main" val="1735742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581025"/>
            <a:ext cx="2027238" cy="1139825"/>
          </a:xfrm>
        </p:spPr>
      </p:sp>
      <p:sp>
        <p:nvSpPr>
          <p:cNvPr id="3" name="Notes Placeholder 2"/>
          <p:cNvSpPr>
            <a:spLocks noGrp="1"/>
          </p:cNvSpPr>
          <p:nvPr>
            <p:ph type="body" idx="1"/>
          </p:nvPr>
        </p:nvSpPr>
        <p:spPr>
          <a:xfrm>
            <a:off x="701040" y="2010346"/>
            <a:ext cx="5608320" cy="6124004"/>
          </a:xfrm>
        </p:spPr>
        <p:txBody>
          <a:bodyPr/>
          <a:lstStyle/>
          <a:p>
            <a:pPr rtl="0"/>
            <a:r>
              <a:rPr lang="en-US"/>
              <a:t>This is what they look like to me. </a:t>
            </a:r>
          </a:p>
        </p:txBody>
      </p:sp>
      <p:sp>
        <p:nvSpPr>
          <p:cNvPr id="4" name="Slide Number Placeholder 3"/>
          <p:cNvSpPr>
            <a:spLocks noGrp="1"/>
          </p:cNvSpPr>
          <p:nvPr>
            <p:ph type="sldNum" sz="quarter" idx="10"/>
          </p:nvPr>
        </p:nvSpPr>
        <p:spPr/>
        <p:txBody>
          <a:bodyPr/>
          <a:lstStyle/>
          <a:p>
            <a:fld id="{AEB5E1BB-AEE0-4E40-95A9-D20C0ED48D2C}" type="slidenum">
              <a:rPr lang="en-US" smtClean="0"/>
              <a:t>4</a:t>
            </a:fld>
            <a:endParaRPr lang="en-US"/>
          </a:p>
        </p:txBody>
      </p:sp>
    </p:spTree>
    <p:extLst>
      <p:ext uri="{BB962C8B-B14F-4D97-AF65-F5344CB8AC3E}">
        <p14:creationId xmlns:p14="http://schemas.microsoft.com/office/powerpoint/2010/main" val="1997586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 Talk briefly about the fact that all the data you produce during the award period has to be kept somewhere during, and that all of it has to be kept somewhere afterwards to be accessed.</a:t>
            </a:r>
          </a:p>
          <a:p>
            <a:r>
              <a:rPr lang="en-US"/>
              <a:t>2.) Storage of the data, rule of three geographically different locations in case the big one hits Lubbock.</a:t>
            </a:r>
          </a:p>
          <a:p>
            <a:r>
              <a:rPr lang="en-US"/>
              <a:t>3.) Types of Storage: Local (local computer, hard drives, etc.), External (External hard drives, USBs, discs, etc.), Cloud (OneDrive, </a:t>
            </a:r>
            <a:r>
              <a:rPr lang="en-US" err="1"/>
              <a:t>GoogleDrive</a:t>
            </a:r>
            <a:r>
              <a:rPr lang="en-US"/>
              <a:t>, </a:t>
            </a:r>
            <a:r>
              <a:rPr lang="en-US" err="1"/>
              <a:t>DropBox</a:t>
            </a:r>
            <a:r>
              <a:rPr lang="en-US"/>
              <a:t>, etc.), Cloud </a:t>
            </a:r>
            <a:r>
              <a:rPr lang="en-US" err="1"/>
              <a:t>Backkup</a:t>
            </a:r>
            <a:r>
              <a:rPr lang="en-US"/>
              <a:t> (</a:t>
            </a:r>
            <a:r>
              <a:rPr lang="en-US" err="1"/>
              <a:t>BackBlaze</a:t>
            </a:r>
            <a:r>
              <a:rPr lang="en-US"/>
              <a:t>, </a:t>
            </a:r>
            <a:r>
              <a:rPr lang="en-US" err="1"/>
              <a:t>iDrive</a:t>
            </a:r>
            <a:r>
              <a:rPr lang="en-US"/>
              <a:t>, Acronis, etc.), Offsite storage (another computer offsite, offsite servers, etc.), Repository (</a:t>
            </a:r>
            <a:r>
              <a:rPr lang="en-US" err="1"/>
              <a:t>Dspace</a:t>
            </a:r>
            <a:r>
              <a:rPr lang="en-US"/>
              <a:t>, </a:t>
            </a:r>
            <a:r>
              <a:rPr lang="en-US" err="1"/>
              <a:t>Dataverse</a:t>
            </a:r>
            <a:r>
              <a:rPr lang="en-US"/>
              <a:t>, another discipline), University servers (TOSM, HPCC)</a:t>
            </a:r>
          </a:p>
          <a:p>
            <a:r>
              <a:rPr lang="en-US"/>
              <a:t>4.) Where does the data live after the award period? Discipline specific repositories such as ICPSR for social science data, many government funding agencies have their own repositories to store the data in. Open source repositories, third party storage for access, university repositories can be open to smaller sets of data.</a:t>
            </a:r>
          </a:p>
          <a:p>
            <a:r>
              <a:rPr lang="en-US"/>
              <a:t>5.) Have to be wary of the budget for the data management, how long are you required to keep the data accessible (usually 3-5 years depending on the funding agency, but could be more), what’s the deal with copyright/intellectual property data and research, will you embargo the data for X amount of years before making it accessible? Have to keep the data the embargo period plus the accessible time. Other restrictions or requirements may be unique to the funding agency.</a:t>
            </a:r>
          </a:p>
        </p:txBody>
      </p:sp>
      <p:sp>
        <p:nvSpPr>
          <p:cNvPr id="4" name="Slide Number Placeholder 3"/>
          <p:cNvSpPr>
            <a:spLocks noGrp="1"/>
          </p:cNvSpPr>
          <p:nvPr>
            <p:ph type="sldNum" sz="quarter" idx="10"/>
          </p:nvPr>
        </p:nvSpPr>
        <p:spPr/>
        <p:txBody>
          <a:bodyPr/>
          <a:lstStyle/>
          <a:p>
            <a:fld id="{F72B7687-500C-41DB-8F22-DBF2342133F7}" type="slidenum">
              <a:rPr lang="en-US" smtClean="0"/>
              <a:t>27</a:t>
            </a:fld>
            <a:endParaRPr lang="en-US"/>
          </a:p>
        </p:txBody>
      </p:sp>
    </p:spTree>
    <p:extLst>
      <p:ext uri="{BB962C8B-B14F-4D97-AF65-F5344CB8AC3E}">
        <p14:creationId xmlns:p14="http://schemas.microsoft.com/office/powerpoint/2010/main" val="3691114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Annual Reports (NSF) – Annual reports, required for all multi-year NSF awards, must provide information on the progress on data management and sharing of the research products. This information could include citations of relevant publications, conference proceedings, and descriptions of other types of data sharing and dissemination results.</a:t>
            </a:r>
          </a:p>
          <a:p>
            <a:endParaRPr lang="en-US"/>
          </a:p>
          <a:p>
            <a:r>
              <a:rPr lang="en-US"/>
              <a:t>Final Project Reports (NSF) – Final Project Reports are required for all NSF awards. The Final Project Report must discuss execution and any updating of the original DMP. This discussion should describe:</a:t>
            </a:r>
          </a:p>
          <a:p>
            <a:endParaRPr lang="en-US"/>
          </a:p>
          <a:p>
            <a:pPr marL="174708" indent="-174708">
              <a:buFontTx/>
              <a:buChar char="-"/>
            </a:pPr>
            <a:r>
              <a:rPr lang="en-US"/>
              <a:t>Data produced during the award</a:t>
            </a:r>
          </a:p>
          <a:p>
            <a:pPr marL="174708" indent="-174708">
              <a:buFontTx/>
              <a:buChar char="-"/>
            </a:pPr>
            <a:r>
              <a:rPr lang="en-US"/>
              <a:t>Data to be retained after the award expires</a:t>
            </a:r>
          </a:p>
          <a:p>
            <a:pPr marL="174708" indent="-174708">
              <a:buFontTx/>
              <a:buChar char="-"/>
            </a:pPr>
            <a:r>
              <a:rPr lang="en-US"/>
              <a:t>Verification that data will be available for sharing</a:t>
            </a:r>
          </a:p>
          <a:p>
            <a:pPr marL="174708" indent="-174708">
              <a:buFontTx/>
              <a:buChar char="-"/>
            </a:pPr>
            <a:r>
              <a:rPr lang="en-US"/>
              <a:t>Discussion of community standards for data format</a:t>
            </a:r>
          </a:p>
          <a:p>
            <a:pPr marL="174708" indent="-174708">
              <a:buFontTx/>
              <a:buChar char="-"/>
            </a:pPr>
            <a:r>
              <a:rPr lang="en-US"/>
              <a:t>How data will be disseminated</a:t>
            </a:r>
          </a:p>
          <a:p>
            <a:pPr marL="174708" indent="-174708">
              <a:buFontTx/>
              <a:buChar char="-"/>
            </a:pPr>
            <a:r>
              <a:rPr lang="en-US"/>
              <a:t>The format that will be used to make data available to others, including any metadata and</a:t>
            </a:r>
          </a:p>
          <a:p>
            <a:pPr marL="174708" indent="-174708">
              <a:buFontTx/>
              <a:buChar char="-"/>
            </a:pPr>
            <a:r>
              <a:rPr lang="en-US"/>
              <a:t>The archival location of data</a:t>
            </a:r>
          </a:p>
          <a:p>
            <a:pPr marL="174708" indent="-174708">
              <a:buFontTx/>
              <a:buChar char="-"/>
            </a:pPr>
            <a:endParaRPr lang="en-US"/>
          </a:p>
          <a:p>
            <a:pPr marL="174708" indent="-174708">
              <a:buFontTx/>
              <a:buChar char="-"/>
            </a:pPr>
            <a:r>
              <a:rPr lang="en-US"/>
              <a:t>Subsequent proposals: Data management must be reported in subsequent proposals by the PI and Co-</a:t>
            </a:r>
            <a:r>
              <a:rPr lang="en-US" err="1"/>
              <a:t>Pis</a:t>
            </a:r>
            <a:r>
              <a:rPr lang="en-US"/>
              <a:t> under “Results of prior NSF support.”</a:t>
            </a:r>
          </a:p>
        </p:txBody>
      </p:sp>
      <p:sp>
        <p:nvSpPr>
          <p:cNvPr id="4" name="Slide Number Placeholder 3"/>
          <p:cNvSpPr>
            <a:spLocks noGrp="1"/>
          </p:cNvSpPr>
          <p:nvPr>
            <p:ph type="sldNum" sz="quarter" idx="10"/>
          </p:nvPr>
        </p:nvSpPr>
        <p:spPr/>
        <p:txBody>
          <a:bodyPr/>
          <a:lstStyle/>
          <a:p>
            <a:fld id="{F72B7687-500C-41DB-8F22-DBF2342133F7}" type="slidenum">
              <a:rPr lang="en-US" smtClean="0"/>
              <a:t>29</a:t>
            </a:fld>
            <a:endParaRPr lang="en-US"/>
          </a:p>
        </p:txBody>
      </p:sp>
    </p:spTree>
    <p:extLst>
      <p:ext uri="{BB962C8B-B14F-4D97-AF65-F5344CB8AC3E}">
        <p14:creationId xmlns:p14="http://schemas.microsoft.com/office/powerpoint/2010/main" val="206234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2B7687-500C-41DB-8F22-DBF2342133F7}" type="slidenum">
              <a:rPr lang="en-US" smtClean="0"/>
              <a:t>5</a:t>
            </a:fld>
            <a:endParaRPr lang="en-US"/>
          </a:p>
        </p:txBody>
      </p:sp>
    </p:spTree>
    <p:extLst>
      <p:ext uri="{BB962C8B-B14F-4D97-AF65-F5344CB8AC3E}">
        <p14:creationId xmlns:p14="http://schemas.microsoft.com/office/powerpoint/2010/main" val="3403139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how NSF defines it, in context of setting policy around what it means by data that you are required to plan for before asking for funds. </a:t>
            </a:r>
          </a:p>
          <a:p>
            <a:r>
              <a:rPr lang="en-US"/>
              <a:t>Again, context. Note physical collections.</a:t>
            </a:r>
          </a:p>
          <a:p>
            <a:endParaRPr lang="en-US"/>
          </a:p>
          <a:p>
            <a:r>
              <a:rPr lang="en-US"/>
              <a:t>Not so helpfully, they say it includes data.</a:t>
            </a:r>
          </a:p>
        </p:txBody>
      </p:sp>
      <p:sp>
        <p:nvSpPr>
          <p:cNvPr id="4" name="Slide Number Placeholder 3"/>
          <p:cNvSpPr>
            <a:spLocks noGrp="1"/>
          </p:cNvSpPr>
          <p:nvPr>
            <p:ph type="sldNum" sz="quarter" idx="10"/>
          </p:nvPr>
        </p:nvSpPr>
        <p:spPr/>
        <p:txBody>
          <a:bodyPr/>
          <a:lstStyle/>
          <a:p>
            <a:fld id="{F72B7687-500C-41DB-8F22-DBF2342133F7}" type="slidenum">
              <a:rPr lang="en-US" smtClean="0"/>
              <a:t>6</a:t>
            </a:fld>
            <a:endParaRPr lang="en-US"/>
          </a:p>
        </p:txBody>
      </p:sp>
    </p:spTree>
    <p:extLst>
      <p:ext uri="{BB962C8B-B14F-4D97-AF65-F5344CB8AC3E}">
        <p14:creationId xmlns:p14="http://schemas.microsoft.com/office/powerpoint/2010/main" val="1081247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988" y="511175"/>
            <a:ext cx="3422650" cy="1925638"/>
          </a:xfrm>
        </p:spPr>
      </p:sp>
      <p:sp>
        <p:nvSpPr>
          <p:cNvPr id="3" name="Notes Placeholder 2"/>
          <p:cNvSpPr>
            <a:spLocks noGrp="1"/>
          </p:cNvSpPr>
          <p:nvPr>
            <p:ph type="body" idx="1"/>
          </p:nvPr>
        </p:nvSpPr>
        <p:spPr>
          <a:xfrm>
            <a:off x="701040" y="2649474"/>
            <a:ext cx="5608320" cy="5484876"/>
          </a:xfrm>
        </p:spPr>
        <p:txBody>
          <a:bodyPr/>
          <a:lstStyle/>
          <a:p>
            <a:r>
              <a:rPr lang="en-US"/>
              <a:t>This</a:t>
            </a:r>
            <a:r>
              <a:rPr lang="en-US" baseline="0"/>
              <a:t> is what NEH says (note code, reports, and documentation). </a:t>
            </a:r>
          </a:p>
          <a:p>
            <a:endParaRPr lang="en-US" baseline="0"/>
          </a:p>
        </p:txBody>
      </p:sp>
      <p:sp>
        <p:nvSpPr>
          <p:cNvPr id="4" name="Slide Number Placeholder 3"/>
          <p:cNvSpPr>
            <a:spLocks noGrp="1"/>
          </p:cNvSpPr>
          <p:nvPr>
            <p:ph type="sldNum" sz="quarter" idx="10"/>
          </p:nvPr>
        </p:nvSpPr>
        <p:spPr/>
        <p:txBody>
          <a:bodyPr/>
          <a:lstStyle/>
          <a:p>
            <a:fld id="{AEB5E1BB-AEE0-4E40-95A9-D20C0ED48D2C}" type="slidenum">
              <a:rPr lang="en-US" smtClean="0"/>
              <a:t>7</a:t>
            </a:fld>
            <a:endParaRPr lang="en-US"/>
          </a:p>
        </p:txBody>
      </p:sp>
    </p:spTree>
    <p:extLst>
      <p:ext uri="{BB962C8B-B14F-4D97-AF65-F5344CB8AC3E}">
        <p14:creationId xmlns:p14="http://schemas.microsoft.com/office/powerpoint/2010/main" val="74768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Carrots</a:t>
            </a:r>
          </a:p>
        </p:txBody>
      </p:sp>
      <p:sp>
        <p:nvSpPr>
          <p:cNvPr id="4" name="Slide Number Placeholder 3"/>
          <p:cNvSpPr>
            <a:spLocks noGrp="1"/>
          </p:cNvSpPr>
          <p:nvPr>
            <p:ph type="sldNum" sz="quarter" idx="10"/>
          </p:nvPr>
        </p:nvSpPr>
        <p:spPr/>
        <p:txBody>
          <a:bodyPr/>
          <a:lstStyle/>
          <a:p>
            <a:fld id="{F72B7687-500C-41DB-8F22-DBF2342133F7}" type="slidenum">
              <a:rPr lang="en-US" smtClean="0"/>
              <a:t>8</a:t>
            </a:fld>
            <a:endParaRPr lang="en-US"/>
          </a:p>
        </p:txBody>
      </p:sp>
    </p:spTree>
    <p:extLst>
      <p:ext uri="{BB962C8B-B14F-4D97-AF65-F5344CB8AC3E}">
        <p14:creationId xmlns:p14="http://schemas.microsoft.com/office/powerpoint/2010/main" val="3869690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268288"/>
            <a:ext cx="2540000" cy="1428750"/>
          </a:xfrm>
        </p:spPr>
      </p:sp>
      <p:sp>
        <p:nvSpPr>
          <p:cNvPr id="3" name="Notes Placeholder 2"/>
          <p:cNvSpPr>
            <a:spLocks noGrp="1"/>
          </p:cNvSpPr>
          <p:nvPr>
            <p:ph type="body" idx="1"/>
          </p:nvPr>
        </p:nvSpPr>
        <p:spPr>
          <a:xfrm>
            <a:off x="443992" y="1696594"/>
            <a:ext cx="5608320" cy="7133373"/>
          </a:xfrm>
        </p:spPr>
        <p:txBody>
          <a:bodyPr/>
          <a:lstStyle/>
          <a:p>
            <a:r>
              <a:rPr lang="en-US"/>
              <a:t>Sticks. </a:t>
            </a:r>
          </a:p>
        </p:txBody>
      </p:sp>
      <p:sp>
        <p:nvSpPr>
          <p:cNvPr id="4" name="Slide Number Placeholder 3"/>
          <p:cNvSpPr>
            <a:spLocks noGrp="1"/>
          </p:cNvSpPr>
          <p:nvPr>
            <p:ph type="sldNum" sz="quarter" idx="10"/>
          </p:nvPr>
        </p:nvSpPr>
        <p:spPr/>
        <p:txBody>
          <a:bodyPr/>
          <a:lstStyle/>
          <a:p>
            <a:fld id="{AEB5E1BB-AEE0-4E40-95A9-D20C0ED48D2C}" type="slidenum">
              <a:rPr lang="en-US" smtClean="0"/>
              <a:t>9</a:t>
            </a:fld>
            <a:endParaRPr lang="en-US"/>
          </a:p>
        </p:txBody>
      </p:sp>
    </p:spTree>
    <p:extLst>
      <p:ext uri="{BB962C8B-B14F-4D97-AF65-F5344CB8AC3E}">
        <p14:creationId xmlns:p14="http://schemas.microsoft.com/office/powerpoint/2010/main" val="1412411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OpenRefine</a:t>
            </a:r>
            <a:r>
              <a:rPr lang="en-US"/>
              <a:t> for clean up</a:t>
            </a:r>
          </a:p>
          <a:p>
            <a:r>
              <a:rPr lang="en-US"/>
              <a:t>R and the </a:t>
            </a:r>
            <a:r>
              <a:rPr lang="en-US" err="1"/>
              <a:t>tidyverse</a:t>
            </a:r>
            <a:r>
              <a:rPr lang="en-US"/>
              <a:t>?</a:t>
            </a:r>
          </a:p>
        </p:txBody>
      </p:sp>
      <p:sp>
        <p:nvSpPr>
          <p:cNvPr id="4" name="Slide Number Placeholder 3"/>
          <p:cNvSpPr>
            <a:spLocks noGrp="1"/>
          </p:cNvSpPr>
          <p:nvPr>
            <p:ph type="sldNum" sz="quarter" idx="10"/>
          </p:nvPr>
        </p:nvSpPr>
        <p:spPr/>
        <p:txBody>
          <a:bodyPr/>
          <a:lstStyle/>
          <a:p>
            <a:fld id="{F72B7687-500C-41DB-8F22-DBF2342133F7}" type="slidenum">
              <a:rPr lang="en-US" smtClean="0"/>
              <a:t>12</a:t>
            </a:fld>
            <a:endParaRPr lang="en-US"/>
          </a:p>
        </p:txBody>
      </p:sp>
    </p:spTree>
    <p:extLst>
      <p:ext uri="{BB962C8B-B14F-4D97-AF65-F5344CB8AC3E}">
        <p14:creationId xmlns:p14="http://schemas.microsoft.com/office/powerpoint/2010/main" val="4018922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 y="465138"/>
            <a:ext cx="3749675" cy="2109787"/>
          </a:xfrm>
        </p:spPr>
      </p:sp>
      <p:sp>
        <p:nvSpPr>
          <p:cNvPr id="3" name="Notes Placeholder 2"/>
          <p:cNvSpPr>
            <a:spLocks noGrp="1"/>
          </p:cNvSpPr>
          <p:nvPr>
            <p:ph type="body" idx="1"/>
          </p:nvPr>
        </p:nvSpPr>
        <p:spPr>
          <a:xfrm>
            <a:off x="502412" y="2742438"/>
            <a:ext cx="5608320" cy="5868353"/>
          </a:xfrm>
        </p:spPr>
        <p:txBody>
          <a:bodyPr/>
          <a:lstStyle/>
          <a:p>
            <a:r>
              <a:rPr lang="en-US"/>
              <a:t>Pick a system that works for you!</a:t>
            </a:r>
          </a:p>
          <a:p>
            <a:r>
              <a:rPr lang="en-US"/>
              <a:t>Make it a habit. </a:t>
            </a:r>
          </a:p>
          <a:p>
            <a:r>
              <a:rPr lang="en-US"/>
              <a:t>Piling</a:t>
            </a:r>
            <a:r>
              <a:rPr lang="en-US" baseline="0"/>
              <a:t>/tagging vs. nesting?</a:t>
            </a:r>
          </a:p>
          <a:p>
            <a:endParaRPr lang="en-US" baseline="0"/>
          </a:p>
          <a:p>
            <a:r>
              <a:rPr lang="en-US" baseline="0"/>
              <a:t>WRITE DOWN YOUR CONVENTION/explain your system. </a:t>
            </a:r>
          </a:p>
          <a:p>
            <a:r>
              <a:rPr lang="en-US" baseline="0"/>
              <a:t>Make a blank hierarchy, then fill it up </a:t>
            </a:r>
            <a:endParaRPr lang="en-US"/>
          </a:p>
        </p:txBody>
      </p:sp>
      <p:sp>
        <p:nvSpPr>
          <p:cNvPr id="4" name="Slide Number Placeholder 3"/>
          <p:cNvSpPr>
            <a:spLocks noGrp="1"/>
          </p:cNvSpPr>
          <p:nvPr>
            <p:ph type="sldNum" sz="quarter" idx="10"/>
          </p:nvPr>
        </p:nvSpPr>
        <p:spPr>
          <a:xfrm>
            <a:off x="3972560" y="8829967"/>
            <a:ext cx="3037840" cy="466433"/>
          </a:xfrm>
        </p:spPr>
        <p:txBody>
          <a:bodyPr/>
          <a:lstStyle/>
          <a:p>
            <a:fld id="{AEB5E1BB-AEE0-4E40-95A9-D20C0ED48D2C}" type="slidenum">
              <a:rPr lang="en-US" smtClean="0"/>
              <a:t>13</a:t>
            </a:fld>
            <a:endParaRPr lang="en-US"/>
          </a:p>
        </p:txBody>
      </p:sp>
    </p:spTree>
    <p:extLst>
      <p:ext uri="{BB962C8B-B14F-4D97-AF65-F5344CB8AC3E}">
        <p14:creationId xmlns:p14="http://schemas.microsoft.com/office/powerpoint/2010/main" val="4119134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BD43C72-E54F-41BB-96CA-FEF2A9682FC6}"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B66DF39-415E-4421-8E05-8716B4F27EA9}" type="slidenum">
              <a:rPr lang="en-US" smtClean="0"/>
              <a:t>‹#›</a:t>
            </a:fld>
            <a:endParaRPr lang="en-US"/>
          </a:p>
        </p:txBody>
      </p:sp>
    </p:spTree>
    <p:extLst>
      <p:ext uri="{BB962C8B-B14F-4D97-AF65-F5344CB8AC3E}">
        <p14:creationId xmlns:p14="http://schemas.microsoft.com/office/powerpoint/2010/main" val="3391085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D43C72-E54F-41BB-96CA-FEF2A9682FC6}"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B66DF39-415E-4421-8E05-8716B4F27EA9}" type="slidenum">
              <a:rPr lang="en-US" smtClean="0"/>
              <a:t>‹#›</a:t>
            </a:fld>
            <a:endParaRPr lang="en-US"/>
          </a:p>
        </p:txBody>
      </p:sp>
    </p:spTree>
    <p:extLst>
      <p:ext uri="{BB962C8B-B14F-4D97-AF65-F5344CB8AC3E}">
        <p14:creationId xmlns:p14="http://schemas.microsoft.com/office/powerpoint/2010/main" val="1722312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D43C72-E54F-41BB-96CA-FEF2A9682FC6}"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B66DF39-415E-4421-8E05-8716B4F27EA9}"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2503967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BD43C72-E54F-41BB-96CA-FEF2A9682FC6}" type="datetimeFigureOut">
              <a:rPr lang="en-US" smtClean="0"/>
              <a:t>5/24/2023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B66DF39-415E-4421-8E05-8716B4F27EA9}" type="slidenum">
              <a:rPr lang="en-US" smtClean="0"/>
              <a:t>‹#›</a:t>
            </a:fld>
            <a:endParaRPr lang="en-US"/>
          </a:p>
        </p:txBody>
      </p:sp>
    </p:spTree>
    <p:extLst>
      <p:ext uri="{BB962C8B-B14F-4D97-AF65-F5344CB8AC3E}">
        <p14:creationId xmlns:p14="http://schemas.microsoft.com/office/powerpoint/2010/main" val="563799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BD43C72-E54F-41BB-96CA-FEF2A9682FC6}" type="datetimeFigureOut">
              <a:rPr lang="en-US" smtClean="0"/>
              <a:t>5/24/2023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B66DF39-415E-4421-8E05-8716B4F27EA9}"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3067879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BD43C72-E54F-41BB-96CA-FEF2A9682FC6}" type="datetimeFigureOut">
              <a:rPr lang="en-US" smtClean="0"/>
              <a:t>5/24/2023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B66DF39-415E-4421-8E05-8716B4F27EA9}" type="slidenum">
              <a:rPr lang="en-US" smtClean="0"/>
              <a:t>‹#›</a:t>
            </a:fld>
            <a:endParaRPr lang="en-US"/>
          </a:p>
        </p:txBody>
      </p:sp>
    </p:spTree>
    <p:extLst>
      <p:ext uri="{BB962C8B-B14F-4D97-AF65-F5344CB8AC3E}">
        <p14:creationId xmlns:p14="http://schemas.microsoft.com/office/powerpoint/2010/main" val="1781934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D43C72-E54F-41BB-96CA-FEF2A9682FC6}"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B66DF39-415E-4421-8E05-8716B4F27EA9}" type="slidenum">
              <a:rPr lang="en-US" smtClean="0"/>
              <a:t>‹#›</a:t>
            </a:fld>
            <a:endParaRPr lang="en-US"/>
          </a:p>
        </p:txBody>
      </p:sp>
    </p:spTree>
    <p:extLst>
      <p:ext uri="{BB962C8B-B14F-4D97-AF65-F5344CB8AC3E}">
        <p14:creationId xmlns:p14="http://schemas.microsoft.com/office/powerpoint/2010/main" val="4233639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D43C72-E54F-41BB-96CA-FEF2A9682FC6}"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B66DF39-415E-4421-8E05-8716B4F27EA9}" type="slidenum">
              <a:rPr lang="en-US" smtClean="0"/>
              <a:t>‹#›</a:t>
            </a:fld>
            <a:endParaRPr lang="en-US"/>
          </a:p>
        </p:txBody>
      </p:sp>
    </p:spTree>
    <p:extLst>
      <p:ext uri="{BB962C8B-B14F-4D97-AF65-F5344CB8AC3E}">
        <p14:creationId xmlns:p14="http://schemas.microsoft.com/office/powerpoint/2010/main" val="2205065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D43C72-E54F-41BB-96CA-FEF2A9682FC6}"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B66DF39-415E-4421-8E05-8716B4F27EA9}" type="slidenum">
              <a:rPr lang="en-US" smtClean="0"/>
              <a:t>‹#›</a:t>
            </a:fld>
            <a:endParaRPr lang="en-US"/>
          </a:p>
        </p:txBody>
      </p:sp>
    </p:spTree>
    <p:extLst>
      <p:ext uri="{BB962C8B-B14F-4D97-AF65-F5344CB8AC3E}">
        <p14:creationId xmlns:p14="http://schemas.microsoft.com/office/powerpoint/2010/main" val="3622445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D43C72-E54F-41BB-96CA-FEF2A9682FC6}"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B66DF39-415E-4421-8E05-8716B4F27EA9}" type="slidenum">
              <a:rPr lang="en-US" smtClean="0"/>
              <a:t>‹#›</a:t>
            </a:fld>
            <a:endParaRPr lang="en-US"/>
          </a:p>
        </p:txBody>
      </p:sp>
    </p:spTree>
    <p:extLst>
      <p:ext uri="{BB962C8B-B14F-4D97-AF65-F5344CB8AC3E}">
        <p14:creationId xmlns:p14="http://schemas.microsoft.com/office/powerpoint/2010/main" val="829743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D43C72-E54F-41BB-96CA-FEF2A9682FC6}" type="datetimeFigureOut">
              <a:rPr lang="en-US" smtClean="0"/>
              <a:t>5/24/2023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B66DF39-415E-4421-8E05-8716B4F27EA9}" type="slidenum">
              <a:rPr lang="en-US" smtClean="0"/>
              <a:t>‹#›</a:t>
            </a:fld>
            <a:endParaRPr lang="en-US"/>
          </a:p>
        </p:txBody>
      </p:sp>
    </p:spTree>
    <p:extLst>
      <p:ext uri="{BB962C8B-B14F-4D97-AF65-F5344CB8AC3E}">
        <p14:creationId xmlns:p14="http://schemas.microsoft.com/office/powerpoint/2010/main" val="69275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D43C72-E54F-41BB-96CA-FEF2A9682FC6}" type="datetimeFigureOut">
              <a:rPr lang="en-US" smtClean="0"/>
              <a:t>5/24/2023</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B66DF39-415E-4421-8E05-8716B4F27EA9}" type="slidenum">
              <a:rPr lang="en-US" smtClean="0"/>
              <a:t>‹#›</a:t>
            </a:fld>
            <a:endParaRPr lang="en-US"/>
          </a:p>
        </p:txBody>
      </p:sp>
    </p:spTree>
    <p:extLst>
      <p:ext uri="{BB962C8B-B14F-4D97-AF65-F5344CB8AC3E}">
        <p14:creationId xmlns:p14="http://schemas.microsoft.com/office/powerpoint/2010/main" val="169689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BD43C72-E54F-41BB-96CA-FEF2A9682FC6}" type="datetimeFigureOut">
              <a:rPr lang="en-US" smtClean="0"/>
              <a:t>5/24/2023</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B66DF39-415E-4421-8E05-8716B4F27EA9}" type="slidenum">
              <a:rPr lang="en-US" smtClean="0"/>
              <a:t>‹#›</a:t>
            </a:fld>
            <a:endParaRPr lang="en-US"/>
          </a:p>
        </p:txBody>
      </p:sp>
    </p:spTree>
    <p:extLst>
      <p:ext uri="{BB962C8B-B14F-4D97-AF65-F5344CB8AC3E}">
        <p14:creationId xmlns:p14="http://schemas.microsoft.com/office/powerpoint/2010/main" val="199085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D43C72-E54F-41BB-96CA-FEF2A9682FC6}" type="datetimeFigureOut">
              <a:rPr lang="en-US" smtClean="0"/>
              <a:t>5/24/2023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B66DF39-415E-4421-8E05-8716B4F27EA9}" type="slidenum">
              <a:rPr lang="en-US" smtClean="0"/>
              <a:t>‹#›</a:t>
            </a:fld>
            <a:endParaRPr lang="en-US"/>
          </a:p>
        </p:txBody>
      </p:sp>
    </p:spTree>
    <p:extLst>
      <p:ext uri="{BB962C8B-B14F-4D97-AF65-F5344CB8AC3E}">
        <p14:creationId xmlns:p14="http://schemas.microsoft.com/office/powerpoint/2010/main" val="598204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D43C72-E54F-41BB-96CA-FEF2A9682FC6}" type="datetimeFigureOut">
              <a:rPr lang="en-US" smtClean="0"/>
              <a:t>5/24/2023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B66DF39-415E-4421-8E05-8716B4F27EA9}" type="slidenum">
              <a:rPr lang="en-US" smtClean="0"/>
              <a:t>‹#›</a:t>
            </a:fld>
            <a:endParaRPr lang="en-US"/>
          </a:p>
        </p:txBody>
      </p:sp>
    </p:spTree>
    <p:extLst>
      <p:ext uri="{BB962C8B-B14F-4D97-AF65-F5344CB8AC3E}">
        <p14:creationId xmlns:p14="http://schemas.microsoft.com/office/powerpoint/2010/main" val="3992406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D43C72-E54F-41BB-96CA-FEF2A9682FC6}" type="datetimeFigureOut">
              <a:rPr lang="en-US" smtClean="0"/>
              <a:t>5/24/2023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B66DF39-415E-4421-8E05-8716B4F27EA9}" type="slidenum">
              <a:rPr lang="en-US" smtClean="0"/>
              <a:t>‹#›</a:t>
            </a:fld>
            <a:endParaRPr lang="en-US"/>
          </a:p>
        </p:txBody>
      </p:sp>
    </p:spTree>
    <p:extLst>
      <p:ext uri="{BB962C8B-B14F-4D97-AF65-F5344CB8AC3E}">
        <p14:creationId xmlns:p14="http://schemas.microsoft.com/office/powerpoint/2010/main" val="2019544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BD43C72-E54F-41BB-96CA-FEF2A9682FC6}" type="datetimeFigureOut">
              <a:rPr lang="en-US" smtClean="0"/>
              <a:t>5/24/2023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B66DF39-415E-4421-8E05-8716B4F27EA9}" type="slidenum">
              <a:rPr lang="en-US" smtClean="0"/>
              <a:t>‹#›</a:t>
            </a:fld>
            <a:endParaRPr lang="en-US"/>
          </a:p>
        </p:txBody>
      </p:sp>
    </p:spTree>
    <p:extLst>
      <p:ext uri="{BB962C8B-B14F-4D97-AF65-F5344CB8AC3E}">
        <p14:creationId xmlns:p14="http://schemas.microsoft.com/office/powerpoint/2010/main" val="259875553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b="0" i="0" u="none"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depts.ttu.edu/vpr/or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guides.library.ttu.edu/?b=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re3data.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powersurgepub.com/products/psrenamer.html" TargetMode="External"/><Relationship Id="rId5" Type="http://schemas.openxmlformats.org/officeDocument/2006/relationships/hyperlink" Target="http://renamer4mac.com/" TargetMode="External"/><Relationship Id="rId4" Type="http://schemas.openxmlformats.org/officeDocument/2006/relationships/hyperlink" Target="http://www.bulkrenameutility.co.uk/"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jpeg"/><Relationship Id="rId15" Type="http://schemas.openxmlformats.org/officeDocument/2006/relationships/hyperlink" Target="http://www.loc.gov/preservation/resources/rfs" TargetMode="External"/><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lib.utexas.edu/d7/sites/default/files/utl_readme.tx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3" Type="http://schemas.openxmlformats.org/officeDocument/2006/relationships/hyperlink" Target="https://ttu-ir.tdl.org/ttu-ir/handle/2346/468"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re3data.org" TargetMode="External"/><Relationship Id="rId5" Type="http://schemas.openxmlformats.org/officeDocument/2006/relationships/hyperlink" Target="http://www.datadryad.org/" TargetMode="External"/><Relationship Id="rId4" Type="http://schemas.openxmlformats.org/officeDocument/2006/relationships/hyperlink" Target="http://texasdatarepository.org/"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texasdigitallibrary.atlassian.net/wiki/spaces/TDRUD/pages/287965260/User+Guide" TargetMode="External"/><Relationship Id="rId2" Type="http://schemas.openxmlformats.org/officeDocument/2006/relationships/hyperlink" Target="https://dmptool.or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guides.library.ttu.edu/datamanagement" TargetMode="External"/><Relationship Id="rId2" Type="http://schemas.openxmlformats.org/officeDocument/2006/relationships/hyperlink" Target="mailto:matthew.mceniry@ttu.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nsf.gov/bfa/dias/policy/dmpfaqs.jsp#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neh.gov/files/grants/data_management_plans_2016.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21" Type="http://schemas.openxmlformats.org/officeDocument/2006/relationships/image" Target="../media/image26.jpe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7.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3324" y="662210"/>
            <a:ext cx="8911687" cy="1280890"/>
          </a:xfrm>
        </p:spPr>
        <p:txBody>
          <a:bodyPr>
            <a:normAutofit/>
          </a:bodyPr>
          <a:lstStyle/>
          <a:p>
            <a:r>
              <a:rPr lang="en-US" dirty="0"/>
              <a:t>Data Management For Researchers</a:t>
            </a:r>
            <a:br>
              <a:rPr lang="en-US" dirty="0"/>
            </a:br>
            <a:endParaRPr lang="en-US" dirty="0"/>
          </a:p>
        </p:txBody>
      </p:sp>
      <p:sp>
        <p:nvSpPr>
          <p:cNvPr id="3" name="Content Placeholder 2"/>
          <p:cNvSpPr>
            <a:spLocks noGrp="1"/>
          </p:cNvSpPr>
          <p:nvPr>
            <p:ph idx="1"/>
          </p:nvPr>
        </p:nvSpPr>
        <p:spPr>
          <a:xfrm>
            <a:off x="3133725" y="4876800"/>
            <a:ext cx="8370887" cy="1428750"/>
          </a:xfrm>
        </p:spPr>
        <p:txBody>
          <a:bodyPr vert="horz" lIns="91440" tIns="45720" rIns="91440" bIns="45720" rtlCol="0" anchor="t">
            <a:normAutofit lnSpcReduction="10000"/>
          </a:bodyPr>
          <a:lstStyle/>
          <a:p>
            <a:r>
              <a:rPr lang="en-US" sz="2800" dirty="0"/>
              <a:t>Matthew </a:t>
            </a:r>
            <a:r>
              <a:rPr lang="en-US" sz="2800" dirty="0" err="1"/>
              <a:t>McEniry,</a:t>
            </a:r>
            <a:r>
              <a:rPr lang="en-US" sz="2800" dirty="0"/>
              <a:t> Associate Librarian, Director of Digital Scholarship Lab</a:t>
            </a:r>
            <a:endParaRPr lang="en-US" dirty="0"/>
          </a:p>
          <a:p>
            <a:r>
              <a:rPr lang="en-US" sz="2800" dirty="0"/>
              <a:t>matthew.mceniry@ttu.edu</a:t>
            </a:r>
            <a:endParaRPr lang="en-US" dirty="0"/>
          </a:p>
        </p:txBody>
      </p:sp>
      <p:sp>
        <p:nvSpPr>
          <p:cNvPr id="4" name="TextBox 3">
            <a:extLst>
              <a:ext uri="{FF2B5EF4-FFF2-40B4-BE49-F238E27FC236}">
                <a16:creationId xmlns:a16="http://schemas.microsoft.com/office/drawing/2014/main" id="{CCF0B11A-FF3B-4E2C-B1BF-BEADDF9EB4AA}"/>
              </a:ext>
            </a:extLst>
          </p:cNvPr>
          <p:cNvSpPr txBox="1"/>
          <p:nvPr/>
        </p:nvSpPr>
        <p:spPr>
          <a:xfrm>
            <a:off x="9413715" y="6013162"/>
            <a:ext cx="3114321" cy="307777"/>
          </a:xfrm>
          <a:prstGeom prst="rect">
            <a:avLst/>
          </a:prstGeom>
          <a:noFill/>
        </p:spPr>
        <p:txBody>
          <a:bodyPr wrap="square" rtlCol="0">
            <a:spAutoFit/>
          </a:bodyPr>
          <a:lstStyle/>
          <a:p>
            <a:r>
              <a:rPr lang="en-US" sz="1400" dirty="0"/>
              <a:t>May 24, 2023</a:t>
            </a:r>
          </a:p>
        </p:txBody>
      </p:sp>
    </p:spTree>
    <p:extLst>
      <p:ext uri="{BB962C8B-B14F-4D97-AF65-F5344CB8AC3E}">
        <p14:creationId xmlns:p14="http://schemas.microsoft.com/office/powerpoint/2010/main" val="204149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5FAE1-F169-22D0-47AF-FC61C30A65BD}"/>
              </a:ext>
            </a:extLst>
          </p:cNvPr>
          <p:cNvSpPr>
            <a:spLocks noGrp="1"/>
          </p:cNvSpPr>
          <p:nvPr>
            <p:ph type="title"/>
          </p:nvPr>
        </p:nvSpPr>
        <p:spPr/>
        <p:txBody>
          <a:bodyPr>
            <a:normAutofit fontScale="90000"/>
          </a:bodyPr>
          <a:lstStyle/>
          <a:p>
            <a:r>
              <a:rPr lang="en-US" dirty="0"/>
              <a:t>OSTP Issues Guidance to Make Federal Funded Research Freely Available Without Delay</a:t>
            </a:r>
          </a:p>
        </p:txBody>
      </p:sp>
      <p:sp>
        <p:nvSpPr>
          <p:cNvPr id="3" name="Content Placeholder 2">
            <a:extLst>
              <a:ext uri="{FF2B5EF4-FFF2-40B4-BE49-F238E27FC236}">
                <a16:creationId xmlns:a16="http://schemas.microsoft.com/office/drawing/2014/main" id="{6286B57F-78C5-154A-B164-A9EB1E39FDCB}"/>
              </a:ext>
            </a:extLst>
          </p:cNvPr>
          <p:cNvSpPr>
            <a:spLocks noGrp="1"/>
          </p:cNvSpPr>
          <p:nvPr>
            <p:ph idx="1"/>
          </p:nvPr>
        </p:nvSpPr>
        <p:spPr>
          <a:xfrm>
            <a:off x="2589212" y="2133599"/>
            <a:ext cx="8915400" cy="4530338"/>
          </a:xfrm>
        </p:spPr>
        <p:txBody>
          <a:bodyPr>
            <a:normAutofit fontScale="92500" lnSpcReduction="10000"/>
          </a:bodyPr>
          <a:lstStyle/>
          <a:p>
            <a:r>
              <a:rPr lang="en-US" dirty="0"/>
              <a:t>August 25, 2022 Press Release from the White House Office of Science and Technology Policy </a:t>
            </a:r>
          </a:p>
          <a:p>
            <a:r>
              <a:rPr lang="en-US" dirty="0"/>
              <a:t>Delivered guidance for agencies to update their public access policies as soon as possible to make publications and research funded by taxpayers publicly accessible, without an embargo or cost.</a:t>
            </a:r>
          </a:p>
          <a:p>
            <a:r>
              <a:rPr lang="en-US" dirty="0"/>
              <a:t>All agencies will fully implement updated policies, including ending the optional 12-month embargo, no later than December 31, 2025.</a:t>
            </a:r>
          </a:p>
          <a:p>
            <a:r>
              <a:rPr lang="en-US" dirty="0"/>
              <a:t>This policy guidance will end the current optional embargo period that allows scientific publishers to put taxpayer-funded research behind a subscription-based paywall.</a:t>
            </a:r>
          </a:p>
          <a:p>
            <a:r>
              <a:rPr lang="en-US" dirty="0"/>
              <a:t>Agencies will develop plans to improve transparency, including clearly disclosing authorship, funding, affiliations, and the development status of federally funded research</a:t>
            </a:r>
          </a:p>
          <a:p>
            <a:r>
              <a:rPr lang="en-US" dirty="0"/>
              <a:t>Agencies will work with OSTP to update their public access and data sharing plans by mid-2023.</a:t>
            </a:r>
          </a:p>
        </p:txBody>
      </p:sp>
    </p:spTree>
    <p:extLst>
      <p:ext uri="{BB962C8B-B14F-4D97-AF65-F5344CB8AC3E}">
        <p14:creationId xmlns:p14="http://schemas.microsoft.com/office/powerpoint/2010/main" val="3869399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3324" y="662210"/>
            <a:ext cx="8911687" cy="1280890"/>
          </a:xfrm>
        </p:spPr>
        <p:txBody>
          <a:bodyPr>
            <a:normAutofit/>
          </a:bodyPr>
          <a:lstStyle/>
          <a:p>
            <a:br>
              <a:rPr lang="en-US"/>
            </a:br>
            <a:endParaRPr lang="en-US"/>
          </a:p>
        </p:txBody>
      </p:sp>
      <p:sp>
        <p:nvSpPr>
          <p:cNvPr id="3" name="Content Placeholder 2"/>
          <p:cNvSpPr>
            <a:spLocks noGrp="1"/>
          </p:cNvSpPr>
          <p:nvPr>
            <p:ph idx="1"/>
          </p:nvPr>
        </p:nvSpPr>
        <p:spPr>
          <a:xfrm>
            <a:off x="3133723" y="514350"/>
            <a:ext cx="8370887" cy="6000750"/>
          </a:xfrm>
        </p:spPr>
        <p:txBody>
          <a:bodyPr>
            <a:normAutofit lnSpcReduction="10000"/>
          </a:bodyPr>
          <a:lstStyle/>
          <a:p>
            <a:pPr marL="0" indent="0">
              <a:buNone/>
            </a:pPr>
            <a:r>
              <a:rPr lang="en-US" sz="3600"/>
              <a:t>Collecting Data</a:t>
            </a:r>
          </a:p>
          <a:p>
            <a:pPr marL="0" indent="0">
              <a:buNone/>
            </a:pPr>
            <a:endParaRPr lang="en-US" sz="2800"/>
          </a:p>
          <a:p>
            <a:pPr marL="0" indent="0">
              <a:buNone/>
            </a:pPr>
            <a:r>
              <a:rPr lang="en-US" sz="2800"/>
              <a:t>Test your plan</a:t>
            </a:r>
          </a:p>
          <a:p>
            <a:pPr marL="0" indent="0">
              <a:buNone/>
            </a:pPr>
            <a:br>
              <a:rPr lang="en-US" sz="2800"/>
            </a:br>
            <a:r>
              <a:rPr lang="en-US" sz="2800"/>
              <a:t>Automate where possible (but don’t rely on it solely)</a:t>
            </a:r>
          </a:p>
          <a:p>
            <a:pPr marL="0" indent="0">
              <a:buNone/>
            </a:pPr>
            <a:br>
              <a:rPr lang="en-US" sz="2800"/>
            </a:br>
            <a:r>
              <a:rPr lang="en-US" sz="2800"/>
              <a:t>Create snapshots</a:t>
            </a:r>
          </a:p>
          <a:p>
            <a:pPr marL="0" indent="0">
              <a:buNone/>
            </a:pPr>
            <a:endParaRPr lang="en-US" sz="2800"/>
          </a:p>
          <a:p>
            <a:pPr marL="0" indent="0">
              <a:buNone/>
            </a:pPr>
            <a:r>
              <a:rPr lang="en-US" sz="2800"/>
              <a:t>Ensure compliance</a:t>
            </a:r>
          </a:p>
          <a:p>
            <a:pPr marL="0" indent="0">
              <a:buNone/>
            </a:pPr>
            <a:r>
              <a:rPr lang="en-US" sz="2800"/>
              <a:t>		Office of Research Services </a:t>
            </a:r>
          </a:p>
          <a:p>
            <a:pPr marL="0" indent="0">
              <a:buNone/>
            </a:pPr>
            <a:r>
              <a:rPr lang="en-US" sz="2800"/>
              <a:t>		</a:t>
            </a:r>
            <a:r>
              <a:rPr lang="en-US" sz="2800">
                <a:hlinkClick r:id="rId2"/>
              </a:rPr>
              <a:t>www.depts.ttu.edu/vpr/ors</a:t>
            </a:r>
            <a:r>
              <a:rPr lang="en-US" sz="2800"/>
              <a:t> </a:t>
            </a:r>
          </a:p>
        </p:txBody>
      </p:sp>
    </p:spTree>
    <p:extLst>
      <p:ext uri="{BB962C8B-B14F-4D97-AF65-F5344CB8AC3E}">
        <p14:creationId xmlns:p14="http://schemas.microsoft.com/office/powerpoint/2010/main" val="2977378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3324" y="662210"/>
            <a:ext cx="8911687" cy="1280890"/>
          </a:xfrm>
        </p:spPr>
        <p:txBody>
          <a:bodyPr>
            <a:normAutofit/>
          </a:bodyPr>
          <a:lstStyle/>
          <a:p>
            <a:br>
              <a:rPr lang="en-US"/>
            </a:br>
            <a:endParaRPr lang="en-US"/>
          </a:p>
        </p:txBody>
      </p:sp>
      <p:sp>
        <p:nvSpPr>
          <p:cNvPr id="3" name="Content Placeholder 2"/>
          <p:cNvSpPr>
            <a:spLocks noGrp="1"/>
          </p:cNvSpPr>
          <p:nvPr>
            <p:ph idx="1"/>
          </p:nvPr>
        </p:nvSpPr>
        <p:spPr>
          <a:xfrm>
            <a:off x="3133723" y="662210"/>
            <a:ext cx="8370887" cy="5814790"/>
          </a:xfrm>
        </p:spPr>
        <p:txBody>
          <a:bodyPr>
            <a:normAutofit lnSpcReduction="10000"/>
          </a:bodyPr>
          <a:lstStyle/>
          <a:p>
            <a:pPr marL="0" indent="0">
              <a:buNone/>
            </a:pPr>
            <a:r>
              <a:rPr lang="en-US" sz="3600" dirty="0"/>
              <a:t>Re-using data</a:t>
            </a:r>
          </a:p>
          <a:p>
            <a:pPr marL="0" indent="0">
              <a:buNone/>
            </a:pPr>
            <a:endParaRPr lang="en-US" sz="2800" dirty="0"/>
          </a:p>
          <a:p>
            <a:pPr marL="0" indent="0">
              <a:buNone/>
            </a:pPr>
            <a:r>
              <a:rPr lang="en-US" sz="2800" dirty="0"/>
              <a:t>Find the right data</a:t>
            </a:r>
          </a:p>
          <a:p>
            <a:pPr lvl="1"/>
            <a:r>
              <a:rPr lang="en-US" sz="2600" dirty="0"/>
              <a:t>Subject specialists: </a:t>
            </a:r>
            <a:r>
              <a:rPr lang="en-US" sz="2600" dirty="0">
                <a:hlinkClick r:id="rId3"/>
              </a:rPr>
              <a:t>http://guides.library.ttu.edu/?b=s</a:t>
            </a:r>
            <a:endParaRPr lang="en-US" sz="2600" dirty="0"/>
          </a:p>
          <a:p>
            <a:pPr lvl="1"/>
            <a:r>
              <a:rPr lang="en-US" sz="2600" dirty="0"/>
              <a:t>Registry of Research Data Repositories: </a:t>
            </a:r>
            <a:r>
              <a:rPr lang="en-US" sz="2600" dirty="0">
                <a:hlinkClick r:id="rId4"/>
              </a:rPr>
              <a:t>www.re3data.org</a:t>
            </a:r>
            <a:r>
              <a:rPr lang="en-US" sz="2600" dirty="0"/>
              <a:t> </a:t>
            </a:r>
          </a:p>
          <a:p>
            <a:pPr lvl="1"/>
            <a:r>
              <a:rPr lang="en-US" sz="2600" dirty="0"/>
              <a:t>Integrate and tidy</a:t>
            </a:r>
            <a:endParaRPr lang="en-US" sz="2400" dirty="0"/>
          </a:p>
          <a:p>
            <a:pPr lvl="1"/>
            <a:r>
              <a:rPr lang="en-US" sz="2400" dirty="0"/>
              <a:t>Know your sources</a:t>
            </a:r>
          </a:p>
          <a:p>
            <a:pPr lvl="2"/>
            <a:r>
              <a:rPr lang="en-US" sz="2400" dirty="0"/>
              <a:t>Restrictions</a:t>
            </a:r>
          </a:p>
          <a:p>
            <a:pPr lvl="2"/>
            <a:r>
              <a:rPr lang="en-US" sz="2400" dirty="0"/>
              <a:t>Copyright</a:t>
            </a:r>
          </a:p>
          <a:p>
            <a:pPr lvl="2"/>
            <a:r>
              <a:rPr lang="en-US" sz="2400" dirty="0"/>
              <a:t>Data citation: datacite.org</a:t>
            </a:r>
          </a:p>
        </p:txBody>
      </p:sp>
    </p:spTree>
    <p:extLst>
      <p:ext uri="{BB962C8B-B14F-4D97-AF65-F5344CB8AC3E}">
        <p14:creationId xmlns:p14="http://schemas.microsoft.com/office/powerpoint/2010/main" val="462626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le:Messy storage room with box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92704" y="6611779"/>
            <a:ext cx="5551714" cy="400110"/>
          </a:xfrm>
          <a:prstGeom prst="rect">
            <a:avLst/>
          </a:prstGeom>
        </p:spPr>
        <p:txBody>
          <a:bodyPr wrap="square">
            <a:spAutoFit/>
          </a:bodyPr>
          <a:lstStyle/>
          <a:p>
            <a:r>
              <a:rPr lang="en-US" sz="1000">
                <a:solidFill>
                  <a:schemeClr val="bg1">
                    <a:lumMod val="75000"/>
                  </a:schemeClr>
                </a:solidFill>
              </a:rPr>
              <a:t>https://upload.wikimedia.org/wikipedia/commons/3/39/Messy_storage_room_with_boxes.jpg</a:t>
            </a:r>
          </a:p>
        </p:txBody>
      </p:sp>
      <p:sp>
        <p:nvSpPr>
          <p:cNvPr id="5" name="Flowchart: Alternate Process 4"/>
          <p:cNvSpPr/>
          <p:nvPr/>
        </p:nvSpPr>
        <p:spPr>
          <a:xfrm>
            <a:off x="4376174" y="118104"/>
            <a:ext cx="3439651" cy="781968"/>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latin typeface="+mj-lt"/>
              </a:rPr>
              <a:t>Organize</a:t>
            </a:r>
          </a:p>
        </p:txBody>
      </p:sp>
    </p:spTree>
    <p:extLst>
      <p:ext uri="{BB962C8B-B14F-4D97-AF65-F5344CB8AC3E}">
        <p14:creationId xmlns:p14="http://schemas.microsoft.com/office/powerpoint/2010/main" val="3404640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4603" y="102488"/>
            <a:ext cx="7886700" cy="1325563"/>
          </a:xfrm>
        </p:spPr>
        <p:txBody>
          <a:bodyPr/>
          <a:lstStyle/>
          <a:p>
            <a:r>
              <a:rPr lang="en-US" b="1"/>
              <a:t>File Names</a:t>
            </a:r>
          </a:p>
        </p:txBody>
      </p:sp>
      <p:pic>
        <p:nvPicPr>
          <p:cNvPr id="4" name="Picture 6" descr="https://loveyourdata.files.wordpress.com/2015/08/phd052810s_storyinfilenames.gif?w=1075"/>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999" t="5208" r="5005" b="6150"/>
          <a:stretch/>
        </p:blipFill>
        <p:spPr>
          <a:xfrm>
            <a:off x="1916219" y="1174643"/>
            <a:ext cx="4845060" cy="3849499"/>
          </a:xfr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916219" y="5101939"/>
            <a:ext cx="4572000" cy="246221"/>
          </a:xfrm>
          <a:prstGeom prst="rect">
            <a:avLst/>
          </a:prstGeom>
        </p:spPr>
        <p:txBody>
          <a:bodyPr>
            <a:spAutoFit/>
          </a:bodyPr>
          <a:lstStyle/>
          <a:p>
            <a:pPr>
              <a:spcBef>
                <a:spcPct val="0"/>
              </a:spcBef>
            </a:pPr>
            <a:r>
              <a:rPr lang="en-US" altLang="en-US" sz="1000">
                <a:latin typeface="Corbel" panose="020B0503020204020204" pitchFamily="34" charset="0"/>
              </a:rPr>
              <a:t>http://www.phdcomics.com/comics/archive.php?comicid=1323</a:t>
            </a:r>
          </a:p>
        </p:txBody>
      </p:sp>
      <p:sp>
        <p:nvSpPr>
          <p:cNvPr id="6" name="Content Placeholder 2"/>
          <p:cNvSpPr txBox="1">
            <a:spLocks/>
          </p:cNvSpPr>
          <p:nvPr/>
        </p:nvSpPr>
        <p:spPr>
          <a:xfrm>
            <a:off x="6884894" y="1129387"/>
            <a:ext cx="3783106" cy="420380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a:t>Be descriptive, not generic</a:t>
            </a:r>
          </a:p>
          <a:p>
            <a:pPr marL="0" indent="0">
              <a:buNone/>
            </a:pPr>
            <a:endParaRPr lang="en-US" sz="2600"/>
          </a:p>
          <a:p>
            <a:pPr marL="0" indent="0">
              <a:buNone/>
            </a:pPr>
            <a:r>
              <a:rPr lang="en-US" sz="2600"/>
              <a:t>Include dates</a:t>
            </a:r>
          </a:p>
          <a:p>
            <a:pPr marL="0" indent="0">
              <a:buNone/>
            </a:pPr>
            <a:endParaRPr lang="en-US" sz="2600"/>
          </a:p>
          <a:p>
            <a:pPr marL="0" indent="0">
              <a:buNone/>
            </a:pPr>
            <a:r>
              <a:rPr lang="en-US" sz="2600" b="1"/>
              <a:t>No funny characters</a:t>
            </a:r>
          </a:p>
          <a:p>
            <a:pPr marL="0" indent="0">
              <a:buNone/>
            </a:pPr>
            <a:r>
              <a:rPr lang="en-US" sz="2600"/>
              <a:t> "/ \ : * ? " &lt; &gt; [ ] &amp; $</a:t>
            </a:r>
          </a:p>
          <a:p>
            <a:pPr marL="0" indent="0">
              <a:buNone/>
            </a:pPr>
            <a:endParaRPr lang="en-US" sz="2600"/>
          </a:p>
          <a:p>
            <a:pPr marL="0" indent="0">
              <a:buNone/>
            </a:pPr>
            <a:r>
              <a:rPr lang="en-US" sz="2600"/>
              <a:t>Describe your convention</a:t>
            </a:r>
          </a:p>
        </p:txBody>
      </p:sp>
      <p:sp>
        <p:nvSpPr>
          <p:cNvPr id="7" name="Rectangle 6"/>
          <p:cNvSpPr/>
          <p:nvPr/>
        </p:nvSpPr>
        <p:spPr>
          <a:xfrm>
            <a:off x="3467672" y="5619243"/>
            <a:ext cx="6255451" cy="1169551"/>
          </a:xfrm>
          <a:prstGeom prst="rect">
            <a:avLst/>
          </a:prstGeom>
          <a:ln>
            <a:solidFill>
              <a:schemeClr val="tx1"/>
            </a:solidFill>
          </a:ln>
        </p:spPr>
        <p:txBody>
          <a:bodyPr wrap="square">
            <a:spAutoFit/>
          </a:bodyPr>
          <a:lstStyle/>
          <a:p>
            <a:r>
              <a:rPr lang="en-US" sz="1400" b="1"/>
              <a:t>Use a batch re-</a:t>
            </a:r>
            <a:r>
              <a:rPr lang="en-US" sz="1400" b="1" err="1"/>
              <a:t>namer</a:t>
            </a:r>
            <a:r>
              <a:rPr lang="en-US" sz="1400" b="1"/>
              <a:t>:</a:t>
            </a:r>
          </a:p>
          <a:p>
            <a:pPr lvl="1"/>
            <a:r>
              <a:rPr lang="en-US" sz="1400" u="sng">
                <a:hlinkClick r:id="rId4"/>
              </a:rPr>
              <a:t>www.bulkrenameutility.co.uk</a:t>
            </a:r>
            <a:r>
              <a:rPr lang="en-US" sz="1400"/>
              <a:t> (Windows)</a:t>
            </a:r>
          </a:p>
          <a:p>
            <a:pPr lvl="1"/>
            <a:r>
              <a:rPr lang="en-US" sz="1400" u="sng">
                <a:hlinkClick r:id="rId5"/>
              </a:rPr>
              <a:t>www.renamer4mac.com</a:t>
            </a:r>
            <a:r>
              <a:rPr lang="en-US" sz="1400"/>
              <a:t> (Mac)</a:t>
            </a:r>
          </a:p>
          <a:p>
            <a:pPr lvl="1"/>
            <a:r>
              <a:rPr lang="en-US" sz="1400" u="sng">
                <a:hlinkClick r:id="rId6"/>
              </a:rPr>
              <a:t>www.powersurgepub.com/products/psrenamer.html </a:t>
            </a:r>
            <a:r>
              <a:rPr lang="en-US" sz="1400"/>
              <a:t>(Linux, Mac, Windows)</a:t>
            </a:r>
          </a:p>
        </p:txBody>
      </p:sp>
    </p:spTree>
    <p:extLst>
      <p:ext uri="{BB962C8B-B14F-4D97-AF65-F5344CB8AC3E}">
        <p14:creationId xmlns:p14="http://schemas.microsoft.com/office/powerpoint/2010/main" val="2657675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a:spLocks noGrp="1"/>
          </p:cNvSpPr>
          <p:nvPr>
            <p:ph idx="1"/>
          </p:nvPr>
        </p:nvSpPr>
        <p:spPr>
          <a:xfrm>
            <a:off x="748914" y="1491780"/>
            <a:ext cx="7583678" cy="3671361"/>
          </a:xfrm>
        </p:spPr>
        <p:txBody>
          <a:bodyPr>
            <a:noAutofit/>
          </a:bodyPr>
          <a:lstStyle/>
          <a:p>
            <a:pPr marL="0" indent="0">
              <a:buNone/>
            </a:pPr>
            <a:r>
              <a:rPr lang="en-US" sz="2800"/>
              <a:t>Non-proprietary, open standards</a:t>
            </a:r>
          </a:p>
          <a:p>
            <a:pPr marL="0" indent="0">
              <a:buNone/>
            </a:pPr>
            <a:endParaRPr lang="en-US" sz="2800"/>
          </a:p>
          <a:p>
            <a:pPr marL="0" indent="0">
              <a:buNone/>
            </a:pPr>
            <a:r>
              <a:rPr lang="en-US" sz="2800"/>
              <a:t>Used commonly in your domain</a:t>
            </a:r>
          </a:p>
          <a:p>
            <a:pPr marL="0" indent="0">
              <a:buNone/>
            </a:pPr>
            <a:endParaRPr lang="en-US" sz="2800"/>
          </a:p>
          <a:p>
            <a:pPr marL="0" indent="0">
              <a:buNone/>
            </a:pPr>
            <a:r>
              <a:rPr lang="en-US" sz="2800"/>
              <a:t>Encoded with standard characters</a:t>
            </a:r>
          </a:p>
          <a:p>
            <a:pPr marL="0" indent="0">
              <a:buNone/>
            </a:pPr>
            <a:endParaRPr lang="en-US" sz="2800"/>
          </a:p>
          <a:p>
            <a:pPr marL="0" indent="0">
              <a:buNone/>
            </a:pPr>
            <a:r>
              <a:rPr lang="en-US" sz="2800"/>
              <a:t>Uncompressed (?) </a:t>
            </a:r>
          </a:p>
        </p:txBody>
      </p:sp>
      <p:sp>
        <p:nvSpPr>
          <p:cNvPr id="2" name="Title 1"/>
          <p:cNvSpPr>
            <a:spLocks noGrp="1"/>
          </p:cNvSpPr>
          <p:nvPr>
            <p:ph type="title"/>
          </p:nvPr>
        </p:nvSpPr>
        <p:spPr>
          <a:xfrm>
            <a:off x="1755579" y="315232"/>
            <a:ext cx="7886700" cy="1325563"/>
          </a:xfrm>
        </p:spPr>
        <p:txBody>
          <a:bodyPr/>
          <a:lstStyle/>
          <a:p>
            <a:r>
              <a:rPr lang="en-US" b="1"/>
              <a:t>File Formats</a:t>
            </a:r>
          </a:p>
        </p:txBody>
      </p:sp>
      <p:pic>
        <p:nvPicPr>
          <p:cNvPr id="2050" name="Picture 2" descr="File:Adobe Photoshop CS6 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97878" y="4414146"/>
            <a:ext cx="848799" cy="84879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ile:Word 2013 file icon.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0261" y="3093263"/>
            <a:ext cx="1026687" cy="102668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encrypted-tbn0.gstatic.com/images?q=tbn:ANd9GcRP5D0pFAxN_nX63raPkhrhztJe7Wt49kpVFSEGQNH49S_lefT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90769" y="3115926"/>
            <a:ext cx="973281" cy="10359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6"/>
          <a:srcRect t="3863" b="1"/>
          <a:stretch/>
        </p:blipFill>
        <p:spPr>
          <a:xfrm>
            <a:off x="9322277" y="354674"/>
            <a:ext cx="1083570" cy="1072046"/>
          </a:xfrm>
          <a:prstGeom prst="rect">
            <a:avLst/>
          </a:prstGeom>
        </p:spPr>
      </p:pic>
      <p:pic>
        <p:nvPicPr>
          <p:cNvPr id="7" name="Picture 6"/>
          <p:cNvPicPr>
            <a:picLocks noChangeAspect="1"/>
          </p:cNvPicPr>
          <p:nvPr/>
        </p:nvPicPr>
        <p:blipFill>
          <a:blip r:embed="rId7"/>
          <a:stretch>
            <a:fillRect/>
          </a:stretch>
        </p:blipFill>
        <p:spPr>
          <a:xfrm>
            <a:off x="8119764" y="1781802"/>
            <a:ext cx="986542" cy="1079030"/>
          </a:xfrm>
          <a:prstGeom prst="rect">
            <a:avLst/>
          </a:prstGeom>
        </p:spPr>
      </p:pic>
      <p:pic>
        <p:nvPicPr>
          <p:cNvPr id="8" name="Picture 7"/>
          <p:cNvPicPr>
            <a:picLocks noChangeAspect="1"/>
          </p:cNvPicPr>
          <p:nvPr/>
        </p:nvPicPr>
        <p:blipFill>
          <a:blip r:embed="rId8"/>
          <a:stretch>
            <a:fillRect/>
          </a:stretch>
        </p:blipFill>
        <p:spPr>
          <a:xfrm>
            <a:off x="8389341" y="423162"/>
            <a:ext cx="881334" cy="1068618"/>
          </a:xfrm>
          <a:prstGeom prst="rect">
            <a:avLst/>
          </a:prstGeom>
        </p:spPr>
      </p:pic>
      <p:pic>
        <p:nvPicPr>
          <p:cNvPr id="2052" name="Picture 4" descr="https://upload.wikimedia.org/wikipedia/commons/thumb/2/23/Text-txt.svg/220px-Text-txt.svg.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22937" y="1968019"/>
            <a:ext cx="964512" cy="8855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10"/>
          <a:stretch>
            <a:fillRect/>
          </a:stretch>
        </p:blipFill>
        <p:spPr>
          <a:xfrm>
            <a:off x="9389431" y="5562585"/>
            <a:ext cx="1016416" cy="1079288"/>
          </a:xfrm>
          <a:prstGeom prst="rect">
            <a:avLst/>
          </a:prstGeom>
        </p:spPr>
      </p:pic>
      <p:pic>
        <p:nvPicPr>
          <p:cNvPr id="10" name="Picture 9"/>
          <p:cNvPicPr>
            <a:picLocks noChangeAspect="1"/>
          </p:cNvPicPr>
          <p:nvPr/>
        </p:nvPicPr>
        <p:blipFill>
          <a:blip r:embed="rId11"/>
          <a:stretch>
            <a:fillRect/>
          </a:stretch>
        </p:blipFill>
        <p:spPr>
          <a:xfrm>
            <a:off x="5637218" y="350305"/>
            <a:ext cx="965478" cy="937628"/>
          </a:xfrm>
          <a:prstGeom prst="rect">
            <a:avLst/>
          </a:prstGeom>
        </p:spPr>
      </p:pic>
      <p:pic>
        <p:nvPicPr>
          <p:cNvPr id="11" name="Picture 10"/>
          <p:cNvPicPr>
            <a:picLocks noChangeAspect="1"/>
          </p:cNvPicPr>
          <p:nvPr/>
        </p:nvPicPr>
        <p:blipFill>
          <a:blip r:embed="rId12"/>
          <a:stretch>
            <a:fillRect/>
          </a:stretch>
        </p:blipFill>
        <p:spPr>
          <a:xfrm>
            <a:off x="6989192" y="1607406"/>
            <a:ext cx="1225502" cy="1188366"/>
          </a:xfrm>
          <a:prstGeom prst="rect">
            <a:avLst/>
          </a:prstGeom>
        </p:spPr>
      </p:pic>
      <p:pic>
        <p:nvPicPr>
          <p:cNvPr id="12" name="Picture 11"/>
          <p:cNvPicPr>
            <a:picLocks noChangeAspect="1"/>
          </p:cNvPicPr>
          <p:nvPr/>
        </p:nvPicPr>
        <p:blipFill>
          <a:blip r:embed="rId13"/>
          <a:stretch>
            <a:fillRect/>
          </a:stretch>
        </p:blipFill>
        <p:spPr>
          <a:xfrm>
            <a:off x="7370370" y="4439428"/>
            <a:ext cx="844325" cy="962826"/>
          </a:xfrm>
          <a:prstGeom prst="rect">
            <a:avLst/>
          </a:prstGeom>
        </p:spPr>
      </p:pic>
      <p:pic>
        <p:nvPicPr>
          <p:cNvPr id="13" name="Picture 12"/>
          <p:cNvPicPr>
            <a:picLocks noChangeAspect="1"/>
          </p:cNvPicPr>
          <p:nvPr/>
        </p:nvPicPr>
        <p:blipFill>
          <a:blip r:embed="rId14"/>
          <a:stretch>
            <a:fillRect/>
          </a:stretch>
        </p:blipFill>
        <p:spPr>
          <a:xfrm>
            <a:off x="7195283" y="387815"/>
            <a:ext cx="899097" cy="883596"/>
          </a:xfrm>
          <a:prstGeom prst="rect">
            <a:avLst/>
          </a:prstGeom>
        </p:spPr>
      </p:pic>
      <p:sp>
        <p:nvSpPr>
          <p:cNvPr id="16" name="TextBox 15"/>
          <p:cNvSpPr txBox="1"/>
          <p:nvPr/>
        </p:nvSpPr>
        <p:spPr>
          <a:xfrm>
            <a:off x="2268982" y="5441544"/>
            <a:ext cx="5481279" cy="1200329"/>
          </a:xfrm>
          <a:prstGeom prst="rect">
            <a:avLst/>
          </a:prstGeom>
          <a:noFill/>
          <a:ln>
            <a:solidFill>
              <a:schemeClr val="tx1"/>
            </a:solidFill>
          </a:ln>
        </p:spPr>
        <p:txBody>
          <a:bodyPr wrap="square" rtlCol="0">
            <a:spAutoFit/>
          </a:bodyPr>
          <a:lstStyle/>
          <a:p>
            <a:r>
              <a:rPr lang="en-US" sz="2400"/>
              <a:t>Library of Congress:</a:t>
            </a:r>
          </a:p>
          <a:p>
            <a:r>
              <a:rPr lang="en-US" sz="2400">
                <a:hlinkClick r:id="rId15"/>
              </a:rPr>
              <a:t>www.loc.gov/preservation/resources/rfs</a:t>
            </a:r>
            <a:endParaRPr lang="en-US" sz="2400"/>
          </a:p>
        </p:txBody>
      </p:sp>
    </p:spTree>
    <p:extLst>
      <p:ext uri="{BB962C8B-B14F-4D97-AF65-F5344CB8AC3E}">
        <p14:creationId xmlns:p14="http://schemas.microsoft.com/office/powerpoint/2010/main" val="176772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2" name="Picture 14" descr="Laptop-hard-drive-expos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7238" y="2503744"/>
            <a:ext cx="5220762" cy="39879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a:t>Storage options</a:t>
            </a:r>
          </a:p>
        </p:txBody>
      </p:sp>
      <p:sp>
        <p:nvSpPr>
          <p:cNvPr id="3" name="Content Placeholder 2"/>
          <p:cNvSpPr>
            <a:spLocks noGrp="1"/>
          </p:cNvSpPr>
          <p:nvPr>
            <p:ph idx="1"/>
          </p:nvPr>
        </p:nvSpPr>
        <p:spPr>
          <a:xfrm>
            <a:off x="2152651" y="1607562"/>
            <a:ext cx="7258050" cy="5084183"/>
          </a:xfrm>
        </p:spPr>
        <p:txBody>
          <a:bodyPr>
            <a:normAutofit lnSpcReduction="10000"/>
          </a:bodyPr>
          <a:lstStyle/>
          <a:p>
            <a:pPr marL="0" indent="0">
              <a:buNone/>
            </a:pPr>
            <a:r>
              <a:rPr lang="en-US" dirty="0"/>
              <a:t>Texas Tech University</a:t>
            </a:r>
          </a:p>
          <a:p>
            <a:pPr lvl="1">
              <a:lnSpc>
                <a:spcPct val="110000"/>
              </a:lnSpc>
            </a:pPr>
            <a:r>
              <a:rPr lang="en-US" dirty="0"/>
              <a:t>TTU OneDrive (1 TB)</a:t>
            </a:r>
          </a:p>
          <a:p>
            <a:pPr lvl="1">
              <a:lnSpc>
                <a:spcPct val="110000"/>
              </a:lnSpc>
            </a:pPr>
            <a:r>
              <a:rPr lang="en-US" dirty="0"/>
              <a:t>Department Specific Network Drives</a:t>
            </a:r>
          </a:p>
          <a:p>
            <a:pPr lvl="1">
              <a:lnSpc>
                <a:spcPct val="110000"/>
              </a:lnSpc>
            </a:pPr>
            <a:r>
              <a:rPr lang="en-US" dirty="0"/>
              <a:t>TTU HPCC</a:t>
            </a:r>
          </a:p>
          <a:p>
            <a:pPr lvl="1">
              <a:lnSpc>
                <a:spcPct val="110000"/>
              </a:lnSpc>
            </a:pPr>
            <a:r>
              <a:rPr lang="en-US" dirty="0"/>
              <a:t>TTU </a:t>
            </a:r>
            <a:r>
              <a:rPr lang="en-US" dirty="0" err="1"/>
              <a:t>Dataverse</a:t>
            </a:r>
            <a:r>
              <a:rPr lang="en-US" dirty="0"/>
              <a:t> Collection</a:t>
            </a:r>
          </a:p>
          <a:p>
            <a:pPr lvl="1">
              <a:lnSpc>
                <a:spcPct val="110000"/>
              </a:lnSpc>
            </a:pPr>
            <a:r>
              <a:rPr lang="en-US" dirty="0"/>
              <a:t>TTU Dryad</a:t>
            </a:r>
          </a:p>
          <a:p>
            <a:pPr marL="0" indent="0">
              <a:buNone/>
            </a:pPr>
            <a:endParaRPr lang="en-US" dirty="0"/>
          </a:p>
          <a:p>
            <a:pPr marL="0" indent="0">
              <a:buNone/>
            </a:pPr>
            <a:r>
              <a:rPr lang="en-US" dirty="0"/>
              <a:t>Other Cloud</a:t>
            </a:r>
          </a:p>
          <a:p>
            <a:pPr lvl="1">
              <a:lnSpc>
                <a:spcPct val="110000"/>
              </a:lnSpc>
            </a:pPr>
            <a:r>
              <a:rPr lang="en-US" dirty="0" err="1"/>
              <a:t>DropBox</a:t>
            </a:r>
            <a:endParaRPr lang="en-US" dirty="0"/>
          </a:p>
          <a:p>
            <a:pPr lvl="1">
              <a:lnSpc>
                <a:spcPct val="110000"/>
              </a:lnSpc>
            </a:pPr>
            <a:r>
              <a:rPr lang="en-US" dirty="0"/>
              <a:t>Google Drive</a:t>
            </a:r>
          </a:p>
          <a:p>
            <a:pPr lvl="1">
              <a:lnSpc>
                <a:spcPct val="110000"/>
              </a:lnSpc>
            </a:pPr>
            <a:r>
              <a:rPr lang="en-US" dirty="0"/>
              <a:t>iCloud</a:t>
            </a:r>
          </a:p>
          <a:p>
            <a:pPr lvl="1">
              <a:lnSpc>
                <a:spcPct val="110000"/>
              </a:lnSpc>
            </a:pPr>
            <a:r>
              <a:rPr lang="en-US" dirty="0"/>
              <a:t>Box</a:t>
            </a:r>
          </a:p>
          <a:p>
            <a:pPr lvl="1">
              <a:lnSpc>
                <a:spcPct val="110000"/>
              </a:lnSpc>
            </a:pPr>
            <a:r>
              <a:rPr lang="en-US" dirty="0"/>
              <a:t>Open Science Framework (5 GB free)</a:t>
            </a:r>
          </a:p>
        </p:txBody>
      </p:sp>
      <p:sp>
        <p:nvSpPr>
          <p:cNvPr id="6" name="Rectangle 5"/>
          <p:cNvSpPr/>
          <p:nvPr/>
        </p:nvSpPr>
        <p:spPr>
          <a:xfrm>
            <a:off x="6096000" y="6291633"/>
            <a:ext cx="4572000" cy="400110"/>
          </a:xfrm>
          <a:prstGeom prst="rect">
            <a:avLst/>
          </a:prstGeom>
        </p:spPr>
        <p:txBody>
          <a:bodyPr>
            <a:spAutoFit/>
          </a:bodyPr>
          <a:lstStyle/>
          <a:p>
            <a:pPr algn="r"/>
            <a:r>
              <a:rPr lang="en-US" sz="1000"/>
              <a:t>By Evan-Amos - Own work, CC BY-SA 3.0, https://commons.wikimedia.org/w/index.php?curid=27940250</a:t>
            </a:r>
          </a:p>
        </p:txBody>
      </p:sp>
    </p:spTree>
    <p:extLst>
      <p:ext uri="{BB962C8B-B14F-4D97-AF65-F5344CB8AC3E}">
        <p14:creationId xmlns:p14="http://schemas.microsoft.com/office/powerpoint/2010/main" val="661030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Document, Document, Document</a:t>
            </a:r>
          </a:p>
        </p:txBody>
      </p:sp>
      <p:sp>
        <p:nvSpPr>
          <p:cNvPr id="3" name="Content Placeholder 2"/>
          <p:cNvSpPr>
            <a:spLocks noGrp="1"/>
          </p:cNvSpPr>
          <p:nvPr>
            <p:ph idx="1"/>
          </p:nvPr>
        </p:nvSpPr>
        <p:spPr>
          <a:xfrm>
            <a:off x="4010025" y="1229613"/>
            <a:ext cx="6550399" cy="5410200"/>
          </a:xfrm>
        </p:spPr>
        <p:txBody>
          <a:bodyPr>
            <a:normAutofit fontScale="92500" lnSpcReduction="20000"/>
          </a:bodyPr>
          <a:lstStyle/>
          <a:p>
            <a:pPr marL="0" indent="0">
              <a:buNone/>
            </a:pPr>
            <a:endParaRPr lang="en-US"/>
          </a:p>
          <a:p>
            <a:pPr marL="0" indent="0">
              <a:buNone/>
            </a:pPr>
            <a:r>
              <a:rPr lang="en-US" sz="2800"/>
              <a:t>Data only useful if understandable!</a:t>
            </a:r>
          </a:p>
          <a:p>
            <a:pPr marL="0" indent="0">
              <a:buNone/>
            </a:pPr>
            <a:endParaRPr lang="en-US" sz="2800"/>
          </a:p>
          <a:p>
            <a:pPr marL="0" indent="0">
              <a:buNone/>
            </a:pPr>
            <a:r>
              <a:rPr lang="en-US" sz="2800"/>
              <a:t>Data Documentation (Metadata)</a:t>
            </a:r>
          </a:p>
          <a:p>
            <a:pPr marL="0" indent="0">
              <a:buNone/>
            </a:pPr>
            <a:endParaRPr lang="en-US" sz="2800"/>
          </a:p>
          <a:p>
            <a:pPr marL="0" indent="0">
              <a:buNone/>
            </a:pPr>
            <a:r>
              <a:rPr lang="en-US" sz="2800"/>
              <a:t>Readme.txt (use a </a:t>
            </a:r>
            <a:r>
              <a:rPr lang="en-US" sz="2800">
                <a:hlinkClick r:id="rId3"/>
              </a:rPr>
              <a:t>template</a:t>
            </a:r>
            <a:r>
              <a:rPr lang="en-US" sz="2800"/>
              <a:t>)</a:t>
            </a:r>
          </a:p>
          <a:p>
            <a:pPr marL="0" indent="0">
              <a:buNone/>
            </a:pPr>
            <a:endParaRPr lang="en-US" sz="2800"/>
          </a:p>
          <a:p>
            <a:pPr marL="0" indent="0">
              <a:buNone/>
            </a:pPr>
            <a:r>
              <a:rPr lang="en-US" sz="2800"/>
              <a:t>Codebooks/lab books/field notes</a:t>
            </a:r>
          </a:p>
          <a:p>
            <a:pPr marL="0" indent="0">
              <a:buNone/>
            </a:pPr>
            <a:endParaRPr lang="en-US" sz="2800"/>
          </a:p>
          <a:p>
            <a:pPr marL="0" indent="0">
              <a:buNone/>
            </a:pPr>
            <a:r>
              <a:rPr lang="en-US" sz="2800"/>
              <a:t>Data Dictionaries</a:t>
            </a:r>
          </a:p>
          <a:p>
            <a:pPr marL="0" indent="0">
              <a:buNone/>
            </a:pPr>
            <a:endParaRPr lang="en-US" sz="2800"/>
          </a:p>
          <a:p>
            <a:pPr marL="0" indent="0">
              <a:buNone/>
            </a:pPr>
            <a:r>
              <a:rPr lang="en-US" sz="2800"/>
              <a:t>Electronic Lab Notebooks</a:t>
            </a:r>
          </a:p>
        </p:txBody>
      </p:sp>
      <p:pic>
        <p:nvPicPr>
          <p:cNvPr id="6" name="Picture 8" descr="Y:\images\CH_sharedphotos\2006\Smirnov's Picts\diggers\p (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335" y="1559705"/>
            <a:ext cx="3198553" cy="498597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047294" y="6545684"/>
            <a:ext cx="3365024" cy="246221"/>
          </a:xfrm>
          <a:prstGeom prst="rect">
            <a:avLst/>
          </a:prstGeom>
          <a:noFill/>
        </p:spPr>
        <p:txBody>
          <a:bodyPr wrap="none" rtlCol="0">
            <a:spAutoFit/>
          </a:bodyPr>
          <a:lstStyle/>
          <a:p>
            <a:r>
              <a:rPr lang="en-US" sz="1000"/>
              <a:t>Photo courtesy of Institute of Classical Archaeology</a:t>
            </a:r>
          </a:p>
        </p:txBody>
      </p:sp>
    </p:spTree>
    <p:extLst>
      <p:ext uri="{BB962C8B-B14F-4D97-AF65-F5344CB8AC3E}">
        <p14:creationId xmlns:p14="http://schemas.microsoft.com/office/powerpoint/2010/main" val="393155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4514" y="365127"/>
            <a:ext cx="8074836" cy="1325563"/>
          </a:xfrm>
        </p:spPr>
        <p:txBody>
          <a:bodyPr/>
          <a:lstStyle/>
          <a:p>
            <a:r>
              <a:rPr lang="en-US" b="1"/>
              <a:t>Preservation and Access</a:t>
            </a:r>
          </a:p>
        </p:txBody>
      </p:sp>
      <p:sp>
        <p:nvSpPr>
          <p:cNvPr id="3" name="Content Placeholder 2"/>
          <p:cNvSpPr>
            <a:spLocks noGrp="1"/>
          </p:cNvSpPr>
          <p:nvPr>
            <p:ph idx="1"/>
          </p:nvPr>
        </p:nvSpPr>
        <p:spPr>
          <a:xfrm>
            <a:off x="1964514" y="1690690"/>
            <a:ext cx="8343066" cy="4919660"/>
          </a:xfrm>
        </p:spPr>
        <p:txBody>
          <a:bodyPr>
            <a:normAutofit fontScale="92500" lnSpcReduction="20000"/>
          </a:bodyPr>
          <a:lstStyle/>
          <a:p>
            <a:pPr marL="0" indent="0">
              <a:lnSpc>
                <a:spcPct val="120000"/>
              </a:lnSpc>
              <a:buNone/>
            </a:pPr>
            <a:r>
              <a:rPr lang="en-US" sz="2800" b="1"/>
              <a:t>Think Tech: </a:t>
            </a:r>
            <a:r>
              <a:rPr lang="en-US" sz="2800"/>
              <a:t>an online publishing and archival service that scholars may use to distribute and archive their scholarly works with no limitations on content or format. </a:t>
            </a:r>
          </a:p>
          <a:p>
            <a:pPr marL="0" indent="0">
              <a:lnSpc>
                <a:spcPct val="120000"/>
              </a:lnSpc>
              <a:buNone/>
            </a:pPr>
            <a:r>
              <a:rPr lang="en-US" sz="2800">
                <a:hlinkClick r:id="rId3"/>
              </a:rPr>
              <a:t>https://ttu-ir.tdl.org/ttu-ir/handle/2346/468</a:t>
            </a:r>
            <a:r>
              <a:rPr lang="en-US" sz="2800"/>
              <a:t> </a:t>
            </a:r>
            <a:endParaRPr lang="en-US" sz="2800" b="1"/>
          </a:p>
          <a:p>
            <a:pPr marL="0" indent="0">
              <a:buNone/>
            </a:pPr>
            <a:r>
              <a:rPr lang="en-US" sz="2800" b="1"/>
              <a:t>Texas Data Repository: </a:t>
            </a:r>
            <a:r>
              <a:rPr lang="en-US" sz="2800"/>
              <a:t>to preserve and provide access to research data.  </a:t>
            </a:r>
            <a:r>
              <a:rPr lang="en-US" sz="2800">
                <a:hlinkClick r:id="rId4"/>
              </a:rPr>
              <a:t>http://texasdatarepository.org/ </a:t>
            </a:r>
            <a:endParaRPr lang="en-US" sz="2800"/>
          </a:p>
          <a:p>
            <a:pPr marL="0" indent="0">
              <a:buNone/>
            </a:pPr>
            <a:r>
              <a:rPr lang="en-US" sz="2800" b="1"/>
              <a:t>Dryad Repository</a:t>
            </a:r>
            <a:r>
              <a:rPr lang="en-US" sz="2800"/>
              <a:t>: </a:t>
            </a:r>
            <a:r>
              <a:rPr lang="en-US" sz="2800">
                <a:hlinkClick r:id="rId5"/>
              </a:rPr>
              <a:t>www.datadryad.org</a:t>
            </a:r>
            <a:r>
              <a:rPr lang="en-US" sz="2800"/>
              <a:t> </a:t>
            </a:r>
          </a:p>
          <a:p>
            <a:pPr marL="0" indent="0">
              <a:buNone/>
            </a:pPr>
            <a:endParaRPr lang="en-US" sz="2800"/>
          </a:p>
          <a:p>
            <a:pPr marL="0" indent="0">
              <a:buNone/>
            </a:pPr>
            <a:r>
              <a:rPr lang="en-US" sz="2800" b="1">
                <a:hlinkClick r:id="rId6" action="ppaction://hlinkfile"/>
              </a:rPr>
              <a:t>re3data.org</a:t>
            </a:r>
            <a:r>
              <a:rPr lang="en-US" sz="2800"/>
              <a:t> : find your disciplinary repository.</a:t>
            </a:r>
          </a:p>
          <a:p>
            <a:pPr marL="0" indent="0">
              <a:buNone/>
            </a:pPr>
            <a:endParaRPr lang="en-US"/>
          </a:p>
          <a:p>
            <a:pPr marL="0" indent="0">
              <a:buNone/>
            </a:pPr>
            <a:endParaRPr lang="en-US"/>
          </a:p>
        </p:txBody>
      </p:sp>
    </p:spTree>
    <p:extLst>
      <p:ext uri="{BB962C8B-B14F-4D97-AF65-F5344CB8AC3E}">
        <p14:creationId xmlns:p14="http://schemas.microsoft.com/office/powerpoint/2010/main" val="1954350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2704" y="6611779"/>
            <a:ext cx="5551714" cy="400110"/>
          </a:xfrm>
          <a:prstGeom prst="rect">
            <a:avLst/>
          </a:prstGeom>
        </p:spPr>
        <p:txBody>
          <a:bodyPr wrap="square">
            <a:spAutoFit/>
          </a:bodyPr>
          <a:lstStyle/>
          <a:p>
            <a:r>
              <a:rPr lang="en-US" sz="1000">
                <a:solidFill>
                  <a:schemeClr val="bg1">
                    <a:lumMod val="75000"/>
                  </a:schemeClr>
                </a:solidFill>
              </a:rPr>
              <a:t>https://upload.wikimedia.org/wikipedia/commons/3/39/Messy_storage_room_with_boxes.jpg</a:t>
            </a:r>
          </a:p>
        </p:txBody>
      </p:sp>
      <p:sp>
        <p:nvSpPr>
          <p:cNvPr id="5" name="Flowchart: Alternate Process 4"/>
          <p:cNvSpPr/>
          <p:nvPr/>
        </p:nvSpPr>
        <p:spPr>
          <a:xfrm>
            <a:off x="2657475" y="118104"/>
            <a:ext cx="8020049" cy="781968"/>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a:latin typeface="+mj-lt"/>
            </a:endParaRPr>
          </a:p>
        </p:txBody>
      </p:sp>
      <p:sp>
        <p:nvSpPr>
          <p:cNvPr id="2" name="TextBox 1">
            <a:extLst>
              <a:ext uri="{FF2B5EF4-FFF2-40B4-BE49-F238E27FC236}">
                <a16:creationId xmlns:a16="http://schemas.microsoft.com/office/drawing/2014/main" id="{4E871706-31C6-4CB2-9EF7-C6A5D3FD2F39}"/>
              </a:ext>
            </a:extLst>
          </p:cNvPr>
          <p:cNvSpPr txBox="1"/>
          <p:nvPr/>
        </p:nvSpPr>
        <p:spPr>
          <a:xfrm>
            <a:off x="3238499" y="2371725"/>
            <a:ext cx="6858000" cy="646331"/>
          </a:xfrm>
          <a:prstGeom prst="rect">
            <a:avLst/>
          </a:prstGeom>
          <a:noFill/>
        </p:spPr>
        <p:txBody>
          <a:bodyPr wrap="square" rtlCol="0">
            <a:spAutoFit/>
          </a:bodyPr>
          <a:lstStyle/>
          <a:p>
            <a:r>
              <a:rPr lang="en-US" sz="3600"/>
              <a:t>The Data Management Plan </a:t>
            </a:r>
          </a:p>
        </p:txBody>
      </p:sp>
    </p:spTree>
    <p:extLst>
      <p:ext uri="{BB962C8B-B14F-4D97-AF65-F5344CB8AC3E}">
        <p14:creationId xmlns:p14="http://schemas.microsoft.com/office/powerpoint/2010/main" val="1355886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9F8EB-53DF-4443-9A96-0B3DCBBEAB8C}"/>
              </a:ext>
            </a:extLst>
          </p:cNvPr>
          <p:cNvSpPr>
            <a:spLocks noGrp="1"/>
          </p:cNvSpPr>
          <p:nvPr>
            <p:ph type="title"/>
          </p:nvPr>
        </p:nvSpPr>
        <p:spPr/>
        <p:txBody>
          <a:bodyPr/>
          <a:lstStyle/>
          <a:p>
            <a:pPr algn="ctr"/>
            <a:r>
              <a:rPr lang="en-US"/>
              <a:t>Presentation Roadmap</a:t>
            </a:r>
          </a:p>
        </p:txBody>
      </p:sp>
      <p:sp>
        <p:nvSpPr>
          <p:cNvPr id="3" name="Content Placeholder 2">
            <a:extLst>
              <a:ext uri="{FF2B5EF4-FFF2-40B4-BE49-F238E27FC236}">
                <a16:creationId xmlns:a16="http://schemas.microsoft.com/office/drawing/2014/main" id="{34E3B27F-C867-4179-8573-57AEE9AB4F17}"/>
              </a:ext>
            </a:extLst>
          </p:cNvPr>
          <p:cNvSpPr>
            <a:spLocks noGrp="1"/>
          </p:cNvSpPr>
          <p:nvPr>
            <p:ph idx="1"/>
          </p:nvPr>
        </p:nvSpPr>
        <p:spPr>
          <a:xfrm>
            <a:off x="2553353" y="1631576"/>
            <a:ext cx="8915400" cy="4485833"/>
          </a:xfrm>
        </p:spPr>
        <p:txBody>
          <a:bodyPr vert="horz" lIns="91440" tIns="45720" rIns="91440" bIns="45720" rtlCol="0" anchor="t">
            <a:noAutofit/>
          </a:bodyPr>
          <a:lstStyle/>
          <a:p>
            <a:r>
              <a:rPr lang="en-US" sz="2400" dirty="0"/>
              <a:t>Data Management</a:t>
            </a:r>
          </a:p>
          <a:p>
            <a:pPr lvl="1"/>
            <a:r>
              <a:rPr lang="en-US" sz="2400" dirty="0"/>
              <a:t>What is it?</a:t>
            </a:r>
          </a:p>
          <a:p>
            <a:pPr lvl="1"/>
            <a:r>
              <a:rPr lang="en-US" sz="2400" dirty="0"/>
              <a:t>Why do I care?</a:t>
            </a:r>
          </a:p>
          <a:p>
            <a:pPr lvl="1"/>
            <a:r>
              <a:rPr lang="en-US" sz="2400" dirty="0"/>
              <a:t>What does it look like in practice?</a:t>
            </a:r>
          </a:p>
          <a:p>
            <a:r>
              <a:rPr lang="en-US" sz="2400" dirty="0"/>
              <a:t>Data Management Plan</a:t>
            </a:r>
          </a:p>
          <a:p>
            <a:pPr lvl="1"/>
            <a:r>
              <a:rPr lang="en-US" sz="2400" dirty="0">
                <a:ea typeface="+mn-lt"/>
                <a:cs typeface="+mn-lt"/>
              </a:rPr>
              <a:t>What is it?</a:t>
            </a:r>
          </a:p>
          <a:p>
            <a:pPr lvl="1"/>
            <a:r>
              <a:rPr lang="en-US" sz="2400" dirty="0">
                <a:ea typeface="+mn-lt"/>
                <a:cs typeface="+mn-lt"/>
              </a:rPr>
              <a:t>What are the aspects of it?</a:t>
            </a:r>
          </a:p>
          <a:p>
            <a:pPr lvl="1"/>
            <a:r>
              <a:rPr lang="en-US" sz="2400" dirty="0">
                <a:ea typeface="+mn-lt"/>
                <a:cs typeface="+mn-lt"/>
              </a:rPr>
              <a:t>How do I write it?</a:t>
            </a:r>
          </a:p>
          <a:p>
            <a:r>
              <a:rPr lang="en-US" sz="2400" dirty="0" err="1"/>
              <a:t>Dataverse</a:t>
            </a:r>
            <a:r>
              <a:rPr lang="en-US" sz="2400" dirty="0"/>
              <a:t> &amp; Dryad</a:t>
            </a:r>
          </a:p>
          <a:p>
            <a:pPr lvl="1"/>
            <a:r>
              <a:rPr lang="en-US" sz="2400" dirty="0"/>
              <a:t>What, Why, Who, When, How?</a:t>
            </a:r>
          </a:p>
          <a:p>
            <a:pPr lvl="1"/>
            <a:endParaRPr lang="en-US" dirty="0"/>
          </a:p>
          <a:p>
            <a:endParaRPr lang="en-US" dirty="0"/>
          </a:p>
          <a:p>
            <a:endParaRPr lang="en-US" dirty="0"/>
          </a:p>
        </p:txBody>
      </p:sp>
    </p:spTree>
    <p:extLst>
      <p:ext uri="{BB962C8B-B14F-4D97-AF65-F5344CB8AC3E}">
        <p14:creationId xmlns:p14="http://schemas.microsoft.com/office/powerpoint/2010/main" val="1029545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B5CF5-0048-4BC4-B329-2A144C2FE185}"/>
              </a:ext>
            </a:extLst>
          </p:cNvPr>
          <p:cNvSpPr>
            <a:spLocks noGrp="1"/>
          </p:cNvSpPr>
          <p:nvPr>
            <p:ph type="title"/>
          </p:nvPr>
        </p:nvSpPr>
        <p:spPr/>
        <p:txBody>
          <a:bodyPr/>
          <a:lstStyle/>
          <a:p>
            <a:r>
              <a:rPr lang="en-US"/>
              <a:t>Data Management Plans</a:t>
            </a:r>
          </a:p>
        </p:txBody>
      </p:sp>
      <p:sp>
        <p:nvSpPr>
          <p:cNvPr id="3" name="Content Placeholder 2">
            <a:extLst>
              <a:ext uri="{FF2B5EF4-FFF2-40B4-BE49-F238E27FC236}">
                <a16:creationId xmlns:a16="http://schemas.microsoft.com/office/drawing/2014/main" id="{5427BE5E-C370-4E73-AC95-36322883157D}"/>
              </a:ext>
            </a:extLst>
          </p:cNvPr>
          <p:cNvSpPr>
            <a:spLocks noGrp="1"/>
          </p:cNvSpPr>
          <p:nvPr>
            <p:ph idx="1"/>
          </p:nvPr>
        </p:nvSpPr>
        <p:spPr>
          <a:xfrm>
            <a:off x="2589212" y="1540189"/>
            <a:ext cx="8915400" cy="3777622"/>
          </a:xfrm>
        </p:spPr>
        <p:txBody>
          <a:bodyPr>
            <a:normAutofit/>
          </a:bodyPr>
          <a:lstStyle/>
          <a:p>
            <a:pPr marL="0" indent="0">
              <a:buNone/>
            </a:pPr>
            <a:r>
              <a:rPr lang="en-US" sz="2800"/>
              <a:t>A data management plan (DMP) is a </a:t>
            </a:r>
            <a:r>
              <a:rPr lang="en-US" sz="2800" b="1"/>
              <a:t>written document</a:t>
            </a:r>
            <a:r>
              <a:rPr lang="en-US" sz="2800"/>
              <a:t> describing the </a:t>
            </a:r>
            <a:r>
              <a:rPr lang="en-US" sz="2800" b="1"/>
              <a:t>nature</a:t>
            </a:r>
            <a:r>
              <a:rPr lang="en-US" sz="2800"/>
              <a:t> and </a:t>
            </a:r>
            <a:r>
              <a:rPr lang="en-US" sz="2800" b="1"/>
              <a:t>structure</a:t>
            </a:r>
            <a:r>
              <a:rPr lang="en-US" sz="2800"/>
              <a:t> of the data you will likely use or produce in the course of research, along with your </a:t>
            </a:r>
            <a:r>
              <a:rPr lang="en-US" sz="2800" b="1"/>
              <a:t>strategies</a:t>
            </a:r>
            <a:r>
              <a:rPr lang="en-US" sz="2800"/>
              <a:t> for dealing with it </a:t>
            </a:r>
            <a:r>
              <a:rPr lang="en-US" sz="2800" b="1"/>
              <a:t>throughout and after</a:t>
            </a:r>
            <a:r>
              <a:rPr lang="en-US" sz="2800"/>
              <a:t> your project.</a:t>
            </a:r>
          </a:p>
        </p:txBody>
      </p:sp>
    </p:spTree>
    <p:extLst>
      <p:ext uri="{BB962C8B-B14F-4D97-AF65-F5344CB8AC3E}">
        <p14:creationId xmlns:p14="http://schemas.microsoft.com/office/powerpoint/2010/main" val="2578100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7324" y="1419225"/>
            <a:ext cx="9266237" cy="5219700"/>
          </a:xfrm>
        </p:spPr>
        <p:txBody>
          <a:bodyPr>
            <a:normAutofit/>
          </a:bodyPr>
          <a:lstStyle/>
          <a:p>
            <a:pPr marL="0" indent="0">
              <a:buNone/>
            </a:pPr>
            <a:endParaRPr lang="en-US"/>
          </a:p>
          <a:p>
            <a:r>
              <a:rPr lang="en-US" sz="2800"/>
              <a:t>NSF</a:t>
            </a:r>
          </a:p>
          <a:p>
            <a:pPr marL="742950" lvl="2" indent="-342900"/>
            <a:r>
              <a:rPr lang="en-US" sz="2000"/>
              <a:t>Investigators are expected to </a:t>
            </a:r>
            <a:r>
              <a:rPr lang="en-US" sz="2000" b="1"/>
              <a:t>share with other researchers</a:t>
            </a:r>
            <a:r>
              <a:rPr lang="en-US" sz="2000"/>
              <a:t>, at no more than incremental cost and within a reasonable time, the </a:t>
            </a:r>
            <a:r>
              <a:rPr lang="en-US" sz="2000" b="1"/>
              <a:t>primary data, samples, physical collections and other supporting materials</a:t>
            </a:r>
            <a:r>
              <a:rPr lang="en-US" sz="2000"/>
              <a:t> created or gathered in the course of work under NSF grants. Grantees are expected to encourage and facilitate such sharing.</a:t>
            </a:r>
            <a:r>
              <a:rPr lang="en-US" sz="1600"/>
              <a:t> </a:t>
            </a:r>
          </a:p>
          <a:p>
            <a:r>
              <a:rPr lang="en-US" sz="2800"/>
              <a:t>NIH</a:t>
            </a:r>
          </a:p>
          <a:p>
            <a:pPr lvl="1"/>
            <a:r>
              <a:rPr lang="en-US" sz="2000"/>
              <a:t>In NIH's view, </a:t>
            </a:r>
            <a:r>
              <a:rPr lang="en-US" sz="2000" b="1"/>
              <a:t>all data should be considered for data sharing</a:t>
            </a:r>
            <a:r>
              <a:rPr lang="en-US" sz="2000"/>
              <a:t>. Data should be made as widely and freely available as possible while safeguarding the privacy of participants, and </a:t>
            </a:r>
            <a:r>
              <a:rPr lang="en-US" sz="2000" b="1"/>
              <a:t>protecting confidential and proprietary data</a:t>
            </a:r>
            <a:r>
              <a:rPr lang="en-US" sz="2000"/>
              <a:t>.</a:t>
            </a:r>
            <a:r>
              <a:rPr lang="en-US"/>
              <a:t> </a:t>
            </a:r>
          </a:p>
          <a:p>
            <a:pPr marL="457200" lvl="1" indent="0">
              <a:buNone/>
            </a:pPr>
            <a:endParaRPr lang="en-US"/>
          </a:p>
          <a:p>
            <a:pPr lvl="1"/>
            <a:endParaRPr lang="en-US"/>
          </a:p>
          <a:p>
            <a:pPr marL="457200" lvl="1" indent="0">
              <a:buNone/>
            </a:pPr>
            <a:endParaRPr lang="en-US"/>
          </a:p>
        </p:txBody>
      </p:sp>
      <p:sp>
        <p:nvSpPr>
          <p:cNvPr id="5" name="Title 4">
            <a:extLst>
              <a:ext uri="{FF2B5EF4-FFF2-40B4-BE49-F238E27FC236}">
                <a16:creationId xmlns:a16="http://schemas.microsoft.com/office/drawing/2014/main" id="{06C9BD56-C5A1-4BCD-955A-5C9347DBA00B}"/>
              </a:ext>
            </a:extLst>
          </p:cNvPr>
          <p:cNvSpPr>
            <a:spLocks noGrp="1"/>
          </p:cNvSpPr>
          <p:nvPr>
            <p:ph type="title"/>
          </p:nvPr>
        </p:nvSpPr>
        <p:spPr>
          <a:xfrm>
            <a:off x="2337324" y="219075"/>
            <a:ext cx="8911687" cy="1280890"/>
          </a:xfrm>
        </p:spPr>
        <p:txBody>
          <a:bodyPr/>
          <a:lstStyle/>
          <a:p>
            <a:r>
              <a:rPr lang="en-US"/>
              <a:t>From the Agencies</a:t>
            </a:r>
          </a:p>
        </p:txBody>
      </p:sp>
    </p:spTree>
    <p:extLst>
      <p:ext uri="{BB962C8B-B14F-4D97-AF65-F5344CB8AC3E}">
        <p14:creationId xmlns:p14="http://schemas.microsoft.com/office/powerpoint/2010/main" val="1839413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4FC72-5CE8-41A7-A09E-2C43B45711C9}"/>
              </a:ext>
            </a:extLst>
          </p:cNvPr>
          <p:cNvSpPr>
            <a:spLocks noGrp="1"/>
          </p:cNvSpPr>
          <p:nvPr>
            <p:ph type="title"/>
          </p:nvPr>
        </p:nvSpPr>
        <p:spPr/>
        <p:txBody>
          <a:bodyPr/>
          <a:lstStyle/>
          <a:p>
            <a:r>
              <a:rPr lang="en-US"/>
              <a:t>Components of a Data Management Plan</a:t>
            </a:r>
          </a:p>
        </p:txBody>
      </p:sp>
      <p:sp>
        <p:nvSpPr>
          <p:cNvPr id="3" name="Content Placeholder 2">
            <a:extLst>
              <a:ext uri="{FF2B5EF4-FFF2-40B4-BE49-F238E27FC236}">
                <a16:creationId xmlns:a16="http://schemas.microsoft.com/office/drawing/2014/main" id="{4E110835-4FDB-4BBF-A0A0-A1CEAB42CF71}"/>
              </a:ext>
            </a:extLst>
          </p:cNvPr>
          <p:cNvSpPr>
            <a:spLocks noGrp="1"/>
          </p:cNvSpPr>
          <p:nvPr>
            <p:ph idx="1"/>
          </p:nvPr>
        </p:nvSpPr>
        <p:spPr>
          <a:xfrm>
            <a:off x="2589212" y="2000250"/>
            <a:ext cx="8915400" cy="3777622"/>
          </a:xfrm>
        </p:spPr>
        <p:txBody>
          <a:bodyPr/>
          <a:lstStyle/>
          <a:p>
            <a:r>
              <a:rPr lang="en-US" sz="2800" dirty="0"/>
              <a:t>Research Data Generated/Expected (includes Metadata/Data Documentation)</a:t>
            </a:r>
          </a:p>
          <a:p>
            <a:r>
              <a:rPr lang="en-US" sz="2800" dirty="0"/>
              <a:t>Identifying Data Formats</a:t>
            </a:r>
          </a:p>
          <a:p>
            <a:r>
              <a:rPr lang="en-US" sz="2800" dirty="0"/>
              <a:t>Data Storage and Preservation of Access</a:t>
            </a:r>
          </a:p>
          <a:p>
            <a:r>
              <a:rPr lang="en-US" sz="2800" dirty="0"/>
              <a:t>Data Accessibility &amp; Dissemination</a:t>
            </a:r>
          </a:p>
          <a:p>
            <a:r>
              <a:rPr lang="en-US" sz="2800" dirty="0"/>
              <a:t>Annual and Final Reports</a:t>
            </a:r>
          </a:p>
          <a:p>
            <a:endParaRPr lang="en-US" dirty="0"/>
          </a:p>
          <a:p>
            <a:endParaRPr lang="en-US" dirty="0"/>
          </a:p>
          <a:p>
            <a:endParaRPr lang="en-US" dirty="0"/>
          </a:p>
        </p:txBody>
      </p:sp>
    </p:spTree>
    <p:extLst>
      <p:ext uri="{BB962C8B-B14F-4D97-AF65-F5344CB8AC3E}">
        <p14:creationId xmlns:p14="http://schemas.microsoft.com/office/powerpoint/2010/main" val="1704447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B5CF5-0048-4BC4-B329-2A144C2FE185}"/>
              </a:ext>
            </a:extLst>
          </p:cNvPr>
          <p:cNvSpPr>
            <a:spLocks noGrp="1"/>
          </p:cNvSpPr>
          <p:nvPr>
            <p:ph type="title"/>
          </p:nvPr>
        </p:nvSpPr>
        <p:spPr/>
        <p:txBody>
          <a:bodyPr/>
          <a:lstStyle/>
          <a:p>
            <a:r>
              <a:rPr lang="en-US"/>
              <a:t>Types of Data Management Plans</a:t>
            </a:r>
          </a:p>
        </p:txBody>
      </p:sp>
      <p:sp>
        <p:nvSpPr>
          <p:cNvPr id="3" name="Content Placeholder 2">
            <a:extLst>
              <a:ext uri="{FF2B5EF4-FFF2-40B4-BE49-F238E27FC236}">
                <a16:creationId xmlns:a16="http://schemas.microsoft.com/office/drawing/2014/main" id="{5427BE5E-C370-4E73-AC95-36322883157D}"/>
              </a:ext>
            </a:extLst>
          </p:cNvPr>
          <p:cNvSpPr>
            <a:spLocks noGrp="1"/>
          </p:cNvSpPr>
          <p:nvPr>
            <p:ph idx="1"/>
          </p:nvPr>
        </p:nvSpPr>
        <p:spPr>
          <a:xfrm>
            <a:off x="2589212" y="1540189"/>
            <a:ext cx="8915400" cy="3777622"/>
          </a:xfrm>
        </p:spPr>
        <p:txBody>
          <a:bodyPr>
            <a:normAutofit/>
          </a:bodyPr>
          <a:lstStyle/>
          <a:p>
            <a:r>
              <a:rPr lang="en-US" sz="2800" dirty="0"/>
              <a:t>Data Management Plan – Most federal funding agencies (NSF, DoE, USDA, etc.)</a:t>
            </a:r>
          </a:p>
          <a:p>
            <a:r>
              <a:rPr lang="en-US" sz="2800" dirty="0"/>
              <a:t>Data Management &amp; Sharing Plan (DMSP)– National Institute of Health</a:t>
            </a:r>
          </a:p>
          <a:p>
            <a:r>
              <a:rPr lang="en-US" sz="2800" dirty="0"/>
              <a:t>Open Data Plan – Department of Justice/National Institute of Justice</a:t>
            </a:r>
          </a:p>
        </p:txBody>
      </p:sp>
    </p:spTree>
    <p:extLst>
      <p:ext uri="{BB962C8B-B14F-4D97-AF65-F5344CB8AC3E}">
        <p14:creationId xmlns:p14="http://schemas.microsoft.com/office/powerpoint/2010/main" val="305994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1D406-7F52-4744-997B-DCA3CEB3467B}"/>
              </a:ext>
            </a:extLst>
          </p:cNvPr>
          <p:cNvSpPr>
            <a:spLocks noGrp="1"/>
          </p:cNvSpPr>
          <p:nvPr>
            <p:ph type="title"/>
          </p:nvPr>
        </p:nvSpPr>
        <p:spPr/>
        <p:txBody>
          <a:bodyPr/>
          <a:lstStyle/>
          <a:p>
            <a:r>
              <a:rPr lang="en-US"/>
              <a:t>Research Data Generated/Expected</a:t>
            </a:r>
          </a:p>
        </p:txBody>
      </p:sp>
      <p:sp>
        <p:nvSpPr>
          <p:cNvPr id="3" name="Content Placeholder 2">
            <a:extLst>
              <a:ext uri="{FF2B5EF4-FFF2-40B4-BE49-F238E27FC236}">
                <a16:creationId xmlns:a16="http://schemas.microsoft.com/office/drawing/2014/main" id="{21CC6F78-826F-4467-B270-98A6673C0646}"/>
              </a:ext>
            </a:extLst>
          </p:cNvPr>
          <p:cNvSpPr>
            <a:spLocks noGrp="1"/>
          </p:cNvSpPr>
          <p:nvPr>
            <p:ph idx="1"/>
          </p:nvPr>
        </p:nvSpPr>
        <p:spPr>
          <a:xfrm>
            <a:off x="2589212" y="1704975"/>
            <a:ext cx="8915400" cy="3777622"/>
          </a:xfrm>
        </p:spPr>
        <p:txBody>
          <a:bodyPr>
            <a:normAutofit lnSpcReduction="10000"/>
          </a:bodyPr>
          <a:lstStyle/>
          <a:p>
            <a:r>
              <a:rPr lang="en-US" sz="2800"/>
              <a:t>All the primary research data generated during the award period</a:t>
            </a:r>
          </a:p>
          <a:p>
            <a:r>
              <a:rPr lang="en-US" sz="2800"/>
              <a:t>There are exceptions</a:t>
            </a:r>
          </a:p>
          <a:p>
            <a:pPr lvl="1"/>
            <a:r>
              <a:rPr lang="en-US" sz="2000"/>
              <a:t>Confidential information until published</a:t>
            </a:r>
          </a:p>
          <a:p>
            <a:pPr lvl="1"/>
            <a:r>
              <a:rPr lang="en-US" sz="2000"/>
              <a:t>Trade secrets</a:t>
            </a:r>
          </a:p>
          <a:p>
            <a:pPr lvl="1"/>
            <a:r>
              <a:rPr lang="en-US" sz="2000"/>
              <a:t>Identifying information</a:t>
            </a:r>
          </a:p>
          <a:p>
            <a:r>
              <a:rPr lang="en-US" sz="2800"/>
              <a:t>Data Documentation (Metadata)</a:t>
            </a:r>
          </a:p>
          <a:p>
            <a:pPr lvl="1"/>
            <a:r>
              <a:rPr lang="en-US" sz="2000"/>
              <a:t>Experimental protocols, code written for statistical analyses, software settings, etc.</a:t>
            </a:r>
          </a:p>
          <a:p>
            <a:endParaRPr lang="en-US"/>
          </a:p>
          <a:p>
            <a:pPr marL="457200" lvl="1" indent="0">
              <a:buNone/>
            </a:pPr>
            <a:endParaRPr lang="en-US"/>
          </a:p>
        </p:txBody>
      </p:sp>
    </p:spTree>
    <p:extLst>
      <p:ext uri="{BB962C8B-B14F-4D97-AF65-F5344CB8AC3E}">
        <p14:creationId xmlns:p14="http://schemas.microsoft.com/office/powerpoint/2010/main" val="1203220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23C28-7C31-476D-9577-0B2249F208A3}"/>
              </a:ext>
            </a:extLst>
          </p:cNvPr>
          <p:cNvSpPr>
            <a:spLocks noGrp="1"/>
          </p:cNvSpPr>
          <p:nvPr>
            <p:ph type="title"/>
          </p:nvPr>
        </p:nvSpPr>
        <p:spPr/>
        <p:txBody>
          <a:bodyPr/>
          <a:lstStyle/>
          <a:p>
            <a:r>
              <a:rPr lang="en-US"/>
              <a:t>Data Formats</a:t>
            </a:r>
          </a:p>
        </p:txBody>
      </p:sp>
      <p:sp>
        <p:nvSpPr>
          <p:cNvPr id="3" name="Content Placeholder 2">
            <a:extLst>
              <a:ext uri="{FF2B5EF4-FFF2-40B4-BE49-F238E27FC236}">
                <a16:creationId xmlns:a16="http://schemas.microsoft.com/office/drawing/2014/main" id="{D1427E34-1D6D-46F4-9F75-5D82F4EA4525}"/>
              </a:ext>
            </a:extLst>
          </p:cNvPr>
          <p:cNvSpPr>
            <a:spLocks noGrp="1"/>
          </p:cNvSpPr>
          <p:nvPr>
            <p:ph idx="1"/>
          </p:nvPr>
        </p:nvSpPr>
        <p:spPr>
          <a:xfrm>
            <a:off x="2589212" y="1781175"/>
            <a:ext cx="8915400" cy="3777622"/>
          </a:xfrm>
        </p:spPr>
        <p:txBody>
          <a:bodyPr>
            <a:normAutofit/>
          </a:bodyPr>
          <a:lstStyle/>
          <a:p>
            <a:r>
              <a:rPr lang="en-US" sz="2800"/>
              <a:t>Identifying all data formats</a:t>
            </a:r>
          </a:p>
          <a:p>
            <a:pPr lvl="1"/>
            <a:r>
              <a:rPr lang="en-US"/>
              <a:t>Proprietary formats for specific software</a:t>
            </a:r>
          </a:p>
          <a:p>
            <a:r>
              <a:rPr lang="en-US" sz="2800"/>
              <a:t>Consider using some or all preservation format, outlined by the Library of Congress, for ease of access</a:t>
            </a:r>
            <a:endParaRPr lang="en-US"/>
          </a:p>
          <a:p>
            <a:pPr marL="457200" lvl="1" indent="0">
              <a:buNone/>
            </a:pPr>
            <a:endParaRPr lang="en-US"/>
          </a:p>
        </p:txBody>
      </p:sp>
    </p:spTree>
    <p:extLst>
      <p:ext uri="{BB962C8B-B14F-4D97-AF65-F5344CB8AC3E}">
        <p14:creationId xmlns:p14="http://schemas.microsoft.com/office/powerpoint/2010/main" val="1658828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EE944-F660-4B45-8D5A-4F5917258DDD}"/>
              </a:ext>
            </a:extLst>
          </p:cNvPr>
          <p:cNvSpPr>
            <a:spLocks noGrp="1"/>
          </p:cNvSpPr>
          <p:nvPr>
            <p:ph type="title"/>
          </p:nvPr>
        </p:nvSpPr>
        <p:spPr/>
        <p:txBody>
          <a:bodyPr/>
          <a:lstStyle/>
          <a:p>
            <a:r>
              <a:rPr lang="en-US"/>
              <a:t>Preservation Formats</a:t>
            </a:r>
          </a:p>
        </p:txBody>
      </p:sp>
      <p:sp>
        <p:nvSpPr>
          <p:cNvPr id="3" name="Content Placeholder 2">
            <a:extLst>
              <a:ext uri="{FF2B5EF4-FFF2-40B4-BE49-F238E27FC236}">
                <a16:creationId xmlns:a16="http://schemas.microsoft.com/office/drawing/2014/main" id="{3D0245EB-7BD5-42D7-BBBF-DDE8935AC0BF}"/>
              </a:ext>
            </a:extLst>
          </p:cNvPr>
          <p:cNvSpPr>
            <a:spLocks noGrp="1"/>
          </p:cNvSpPr>
          <p:nvPr>
            <p:ph idx="1"/>
          </p:nvPr>
        </p:nvSpPr>
        <p:spPr>
          <a:xfrm>
            <a:off x="2592925" y="1609725"/>
            <a:ext cx="8915400" cy="3777622"/>
          </a:xfrm>
        </p:spPr>
        <p:txBody>
          <a:bodyPr/>
          <a:lstStyle/>
          <a:p>
            <a:r>
              <a:rPr lang="en-US" sz="2800"/>
              <a:t>Document: PDF, TXT</a:t>
            </a:r>
          </a:p>
          <a:p>
            <a:r>
              <a:rPr lang="en-US" sz="2800"/>
              <a:t>Text: PDF, TXT, XML</a:t>
            </a:r>
          </a:p>
          <a:p>
            <a:r>
              <a:rPr lang="en-US" sz="2800"/>
              <a:t>Spreadsheets: CSV, JSON, SQLite (Open format)</a:t>
            </a:r>
          </a:p>
          <a:p>
            <a:r>
              <a:rPr lang="en-US" sz="2800"/>
              <a:t>Images: TIFF, JPEG/JFIF, PNG, BMP, GIF, JPEG2000</a:t>
            </a:r>
          </a:p>
          <a:p>
            <a:r>
              <a:rPr lang="en-US" sz="2800"/>
              <a:t>Audio/Visual: Final production version</a:t>
            </a:r>
          </a:p>
          <a:p>
            <a:r>
              <a:rPr lang="en-US" sz="2800"/>
              <a:t>Proprietary: PDF</a:t>
            </a:r>
          </a:p>
          <a:p>
            <a:endParaRPr lang="en-US"/>
          </a:p>
        </p:txBody>
      </p:sp>
    </p:spTree>
    <p:extLst>
      <p:ext uri="{BB962C8B-B14F-4D97-AF65-F5344CB8AC3E}">
        <p14:creationId xmlns:p14="http://schemas.microsoft.com/office/powerpoint/2010/main" val="1500033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D4BC9-B369-4A28-90DF-1FC768818055}"/>
              </a:ext>
            </a:extLst>
          </p:cNvPr>
          <p:cNvSpPr>
            <a:spLocks noGrp="1"/>
          </p:cNvSpPr>
          <p:nvPr>
            <p:ph type="title"/>
          </p:nvPr>
        </p:nvSpPr>
        <p:spPr/>
        <p:txBody>
          <a:bodyPr/>
          <a:lstStyle/>
          <a:p>
            <a:r>
              <a:rPr lang="en-US"/>
              <a:t>Storage and Preservation</a:t>
            </a:r>
          </a:p>
        </p:txBody>
      </p:sp>
      <p:sp>
        <p:nvSpPr>
          <p:cNvPr id="3" name="Content Placeholder 2">
            <a:extLst>
              <a:ext uri="{FF2B5EF4-FFF2-40B4-BE49-F238E27FC236}">
                <a16:creationId xmlns:a16="http://schemas.microsoft.com/office/drawing/2014/main" id="{E876079D-0353-4E22-A155-59B48F446AC1}"/>
              </a:ext>
            </a:extLst>
          </p:cNvPr>
          <p:cNvSpPr>
            <a:spLocks noGrp="1"/>
          </p:cNvSpPr>
          <p:nvPr>
            <p:ph idx="1"/>
          </p:nvPr>
        </p:nvSpPr>
        <p:spPr>
          <a:xfrm>
            <a:off x="2589212" y="1657350"/>
            <a:ext cx="8915400" cy="4171950"/>
          </a:xfrm>
        </p:spPr>
        <p:txBody>
          <a:bodyPr>
            <a:normAutofit fontScale="92500" lnSpcReduction="10000"/>
          </a:bodyPr>
          <a:lstStyle/>
          <a:p>
            <a:r>
              <a:rPr lang="en-US" sz="2800"/>
              <a:t>Where will you be keeping your data during and after the award period?</a:t>
            </a:r>
          </a:p>
          <a:p>
            <a:r>
              <a:rPr lang="en-US" sz="2800"/>
              <a:t>Storage of the data that you will produce </a:t>
            </a:r>
          </a:p>
          <a:p>
            <a:pPr lvl="1"/>
            <a:r>
              <a:rPr lang="en-US" sz="2000"/>
              <a:t>Rule of 3</a:t>
            </a:r>
          </a:p>
          <a:p>
            <a:r>
              <a:rPr lang="en-US" sz="2800"/>
              <a:t>Types of Storage</a:t>
            </a:r>
          </a:p>
          <a:p>
            <a:pPr lvl="1"/>
            <a:r>
              <a:rPr lang="en-US" sz="2200"/>
              <a:t>Local, External, Cloud, Backup, Offsite, Repository, Servers</a:t>
            </a:r>
          </a:p>
          <a:p>
            <a:r>
              <a:rPr lang="en-US" sz="2800"/>
              <a:t>How long to keep and how much data produced over time?</a:t>
            </a:r>
          </a:p>
          <a:p>
            <a:pPr lvl="1"/>
            <a:r>
              <a:rPr lang="en-US" sz="2200"/>
              <a:t>This information is important and can be unique to the funding agency</a:t>
            </a:r>
          </a:p>
          <a:p>
            <a:pPr lvl="1"/>
            <a:endParaRPr lang="en-US"/>
          </a:p>
          <a:p>
            <a:pPr marL="457200" lvl="1" indent="0">
              <a:buNone/>
            </a:pPr>
            <a:endParaRPr lang="en-US"/>
          </a:p>
        </p:txBody>
      </p:sp>
    </p:spTree>
    <p:extLst>
      <p:ext uri="{BB962C8B-B14F-4D97-AF65-F5344CB8AC3E}">
        <p14:creationId xmlns:p14="http://schemas.microsoft.com/office/powerpoint/2010/main" val="3401106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B909D-4542-4FBA-AB7F-264DD3EBB586}"/>
              </a:ext>
            </a:extLst>
          </p:cNvPr>
          <p:cNvSpPr>
            <a:spLocks noGrp="1"/>
          </p:cNvSpPr>
          <p:nvPr>
            <p:ph type="title"/>
          </p:nvPr>
        </p:nvSpPr>
        <p:spPr/>
        <p:txBody>
          <a:bodyPr/>
          <a:lstStyle/>
          <a:p>
            <a:r>
              <a:rPr lang="en-US"/>
              <a:t>Data Accessibility &amp; Dissemination</a:t>
            </a:r>
          </a:p>
        </p:txBody>
      </p:sp>
      <p:sp>
        <p:nvSpPr>
          <p:cNvPr id="3" name="Content Placeholder 2">
            <a:extLst>
              <a:ext uri="{FF2B5EF4-FFF2-40B4-BE49-F238E27FC236}">
                <a16:creationId xmlns:a16="http://schemas.microsoft.com/office/drawing/2014/main" id="{F6024D4E-2721-49E0-8DC6-6A6791BCFCE8}"/>
              </a:ext>
            </a:extLst>
          </p:cNvPr>
          <p:cNvSpPr>
            <a:spLocks noGrp="1"/>
          </p:cNvSpPr>
          <p:nvPr>
            <p:ph idx="1"/>
          </p:nvPr>
        </p:nvSpPr>
        <p:spPr>
          <a:xfrm>
            <a:off x="2522537" y="1524000"/>
            <a:ext cx="8915400" cy="4248150"/>
          </a:xfrm>
        </p:spPr>
        <p:txBody>
          <a:bodyPr>
            <a:normAutofit/>
          </a:bodyPr>
          <a:lstStyle/>
          <a:p>
            <a:r>
              <a:rPr lang="en-US" sz="2800"/>
              <a:t>How long will the research remain inaccessible due to publication efforts? </a:t>
            </a:r>
          </a:p>
          <a:p>
            <a:pPr lvl="1"/>
            <a:r>
              <a:rPr lang="en-US" sz="2000"/>
              <a:t>Should be a reasonable amount of time if needed</a:t>
            </a:r>
          </a:p>
          <a:p>
            <a:r>
              <a:rPr lang="en-US" sz="2800"/>
              <a:t>Where will this data be kept?</a:t>
            </a:r>
          </a:p>
          <a:p>
            <a:pPr lvl="1"/>
            <a:r>
              <a:rPr lang="en-US" sz="2000"/>
              <a:t>Discipline specific repository, institutional repository, custom website, personal storage</a:t>
            </a:r>
          </a:p>
          <a:p>
            <a:r>
              <a:rPr lang="en-US" sz="2800"/>
              <a:t>How will this data be able to be accessed and for how long?</a:t>
            </a:r>
            <a:endParaRPr lang="en-US"/>
          </a:p>
          <a:p>
            <a:pPr marL="457200" lvl="1" indent="0">
              <a:buNone/>
            </a:pPr>
            <a:endParaRPr lang="en-US"/>
          </a:p>
        </p:txBody>
      </p:sp>
    </p:spTree>
    <p:extLst>
      <p:ext uri="{BB962C8B-B14F-4D97-AF65-F5344CB8AC3E}">
        <p14:creationId xmlns:p14="http://schemas.microsoft.com/office/powerpoint/2010/main" val="39949898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A1D71-C03B-44FA-944C-DCD009BA49FD}"/>
              </a:ext>
            </a:extLst>
          </p:cNvPr>
          <p:cNvSpPr>
            <a:spLocks noGrp="1"/>
          </p:cNvSpPr>
          <p:nvPr>
            <p:ph type="title"/>
          </p:nvPr>
        </p:nvSpPr>
        <p:spPr/>
        <p:txBody>
          <a:bodyPr/>
          <a:lstStyle/>
          <a:p>
            <a:r>
              <a:rPr lang="en-US"/>
              <a:t>Reporting</a:t>
            </a:r>
          </a:p>
        </p:txBody>
      </p:sp>
      <p:sp>
        <p:nvSpPr>
          <p:cNvPr id="3" name="Content Placeholder 2">
            <a:extLst>
              <a:ext uri="{FF2B5EF4-FFF2-40B4-BE49-F238E27FC236}">
                <a16:creationId xmlns:a16="http://schemas.microsoft.com/office/drawing/2014/main" id="{88D9BD4A-D97A-42AF-B748-B0C3E53F0D3A}"/>
              </a:ext>
            </a:extLst>
          </p:cNvPr>
          <p:cNvSpPr>
            <a:spLocks noGrp="1"/>
          </p:cNvSpPr>
          <p:nvPr>
            <p:ph idx="1"/>
          </p:nvPr>
        </p:nvSpPr>
        <p:spPr>
          <a:xfrm>
            <a:off x="2589212" y="1457325"/>
            <a:ext cx="8915400" cy="3777622"/>
          </a:xfrm>
        </p:spPr>
        <p:txBody>
          <a:bodyPr/>
          <a:lstStyle/>
          <a:p>
            <a:r>
              <a:rPr lang="en-US" sz="2800"/>
              <a:t>Annual reporting required for multi-year awards</a:t>
            </a:r>
          </a:p>
          <a:p>
            <a:pPr lvl="1"/>
            <a:r>
              <a:rPr lang="en-US" sz="2000"/>
              <a:t>Progress on data management and sharing of research products</a:t>
            </a:r>
          </a:p>
          <a:p>
            <a:pPr lvl="1"/>
            <a:r>
              <a:rPr lang="en-US" sz="2000"/>
              <a:t>Citations of relevant publications, conference proceedings</a:t>
            </a:r>
          </a:p>
          <a:p>
            <a:r>
              <a:rPr lang="en-US" sz="2800"/>
              <a:t>Final Project Reports</a:t>
            </a:r>
          </a:p>
          <a:p>
            <a:pPr lvl="1"/>
            <a:r>
              <a:rPr lang="en-US" sz="2000"/>
              <a:t>Description of data management component progress and execution during award lifetime</a:t>
            </a:r>
          </a:p>
          <a:p>
            <a:pPr lvl="1"/>
            <a:endParaRPr lang="en-US"/>
          </a:p>
          <a:p>
            <a:pPr marL="457200" lvl="1" indent="0">
              <a:buNone/>
            </a:pPr>
            <a:endParaRPr lang="en-US"/>
          </a:p>
        </p:txBody>
      </p:sp>
    </p:spTree>
    <p:extLst>
      <p:ext uri="{BB962C8B-B14F-4D97-AF65-F5344CB8AC3E}">
        <p14:creationId xmlns:p14="http://schemas.microsoft.com/office/powerpoint/2010/main" val="3945412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1000" y="561347"/>
            <a:ext cx="8911687" cy="1280890"/>
          </a:xfrm>
        </p:spPr>
        <p:txBody>
          <a:bodyPr/>
          <a:lstStyle/>
          <a:p>
            <a:r>
              <a:rPr lang="en-US"/>
              <a:t>What is Data Management</a:t>
            </a:r>
          </a:p>
        </p:txBody>
      </p:sp>
      <p:sp>
        <p:nvSpPr>
          <p:cNvPr id="6" name="Content Placeholder 5">
            <a:extLst>
              <a:ext uri="{FF2B5EF4-FFF2-40B4-BE49-F238E27FC236}">
                <a16:creationId xmlns:a16="http://schemas.microsoft.com/office/drawing/2014/main" id="{F0D5F132-B49E-40D8-A7B5-405574C56200}"/>
              </a:ext>
            </a:extLst>
          </p:cNvPr>
          <p:cNvSpPr>
            <a:spLocks noGrp="1"/>
          </p:cNvSpPr>
          <p:nvPr>
            <p:ph idx="1"/>
          </p:nvPr>
        </p:nvSpPr>
        <p:spPr>
          <a:xfrm>
            <a:off x="2431000" y="1540189"/>
            <a:ext cx="8915400" cy="3777622"/>
          </a:xfrm>
        </p:spPr>
        <p:txBody>
          <a:bodyPr>
            <a:normAutofit lnSpcReduction="10000"/>
          </a:bodyPr>
          <a:lstStyle/>
          <a:p>
            <a:r>
              <a:rPr lang="en-US" sz="2800"/>
              <a:t>A collection of tasks practiced throughout the lifecycle of research that make it easier to find, understand, navigate, and use your data.</a:t>
            </a:r>
          </a:p>
          <a:p>
            <a:pPr lvl="1"/>
            <a:r>
              <a:rPr lang="en-US" sz="2400"/>
              <a:t>Organization</a:t>
            </a:r>
          </a:p>
          <a:p>
            <a:pPr lvl="1"/>
            <a:r>
              <a:rPr lang="en-US" sz="2400"/>
              <a:t>Data Security</a:t>
            </a:r>
          </a:p>
          <a:p>
            <a:pPr lvl="1"/>
            <a:r>
              <a:rPr lang="en-US" sz="2400"/>
              <a:t>Data Documentation</a:t>
            </a:r>
          </a:p>
          <a:p>
            <a:pPr lvl="1"/>
            <a:r>
              <a:rPr lang="en-US" sz="2400"/>
              <a:t>Citations</a:t>
            </a:r>
          </a:p>
          <a:p>
            <a:pPr lvl="1"/>
            <a:r>
              <a:rPr lang="en-US" sz="2400"/>
              <a:t>Sharing &amp; Publishing</a:t>
            </a:r>
          </a:p>
        </p:txBody>
      </p:sp>
    </p:spTree>
    <p:extLst>
      <p:ext uri="{BB962C8B-B14F-4D97-AF65-F5344CB8AC3E}">
        <p14:creationId xmlns:p14="http://schemas.microsoft.com/office/powerpoint/2010/main" val="1144015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48AAB-A187-C2BB-1AC5-F9ED29C2031C}"/>
              </a:ext>
            </a:extLst>
          </p:cNvPr>
          <p:cNvSpPr>
            <a:spLocks noGrp="1"/>
          </p:cNvSpPr>
          <p:nvPr>
            <p:ph type="title"/>
          </p:nvPr>
        </p:nvSpPr>
        <p:spPr/>
        <p:txBody>
          <a:bodyPr/>
          <a:lstStyle/>
          <a:p>
            <a:r>
              <a:rPr lang="en-US" dirty="0"/>
              <a:t>NIH’s Data Management &amp; Sharing Plan (DMSP)</a:t>
            </a:r>
          </a:p>
        </p:txBody>
      </p:sp>
      <p:sp>
        <p:nvSpPr>
          <p:cNvPr id="3" name="Content Placeholder 2">
            <a:extLst>
              <a:ext uri="{FF2B5EF4-FFF2-40B4-BE49-F238E27FC236}">
                <a16:creationId xmlns:a16="http://schemas.microsoft.com/office/drawing/2014/main" id="{A883545C-A329-3619-01D5-FD9B1C5DAF05}"/>
              </a:ext>
            </a:extLst>
          </p:cNvPr>
          <p:cNvSpPr>
            <a:spLocks noGrp="1"/>
          </p:cNvSpPr>
          <p:nvPr>
            <p:ph idx="1"/>
          </p:nvPr>
        </p:nvSpPr>
        <p:spPr/>
        <p:txBody>
          <a:bodyPr/>
          <a:lstStyle/>
          <a:p>
            <a:r>
              <a:rPr lang="en-US" dirty="0"/>
              <a:t>Any NIH Grant by 2023 (Previously over $500,000)</a:t>
            </a:r>
          </a:p>
          <a:p>
            <a:r>
              <a:rPr lang="en-US" dirty="0"/>
              <a:t>Includes information on data storage, access policies/procedures, preservation, metadata standards, distribution approaches, and more.</a:t>
            </a:r>
          </a:p>
          <a:p>
            <a:r>
              <a:rPr lang="en-US" dirty="0"/>
              <a:t>Assessed by NIH Program Staff, the Institute, Center, or Office (ICO) – approved plan becomes a Term and Condition of the Notice of Award.</a:t>
            </a:r>
          </a:p>
          <a:p>
            <a:r>
              <a:rPr lang="en-US" dirty="0"/>
              <a:t>If you generate Scientific Data, you must submit a Data Management and Sharing Plan to the funding NIH ICO as part of the Budget Justification section of your application for extramural awards.</a:t>
            </a:r>
          </a:p>
          <a:p>
            <a:r>
              <a:rPr lang="en-US" dirty="0"/>
              <a:t>Elements: Data Type; Related Tools, Software, and/or Code; Standards; Data Preservation, Access, and Associate Timelines; Access, Distribution, or Reuse Considerations; and Oversight of Data Management and Sharing</a:t>
            </a:r>
          </a:p>
        </p:txBody>
      </p:sp>
    </p:spTree>
    <p:extLst>
      <p:ext uri="{BB962C8B-B14F-4D97-AF65-F5344CB8AC3E}">
        <p14:creationId xmlns:p14="http://schemas.microsoft.com/office/powerpoint/2010/main" val="1786020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DB38A-6FC2-C622-0C5B-495F9536E65F}"/>
              </a:ext>
            </a:extLst>
          </p:cNvPr>
          <p:cNvSpPr>
            <a:spLocks noGrp="1"/>
          </p:cNvSpPr>
          <p:nvPr>
            <p:ph type="title"/>
          </p:nvPr>
        </p:nvSpPr>
        <p:spPr/>
        <p:txBody>
          <a:bodyPr/>
          <a:lstStyle/>
          <a:p>
            <a:r>
              <a:rPr lang="en-US" dirty="0"/>
              <a:t>NIH’s Scientific Data Definition</a:t>
            </a:r>
          </a:p>
        </p:txBody>
      </p:sp>
      <p:sp>
        <p:nvSpPr>
          <p:cNvPr id="3" name="Content Placeholder 2">
            <a:extLst>
              <a:ext uri="{FF2B5EF4-FFF2-40B4-BE49-F238E27FC236}">
                <a16:creationId xmlns:a16="http://schemas.microsoft.com/office/drawing/2014/main" id="{27D9FCDC-2F5E-D540-AA47-8FFDE11C78D0}"/>
              </a:ext>
            </a:extLst>
          </p:cNvPr>
          <p:cNvSpPr>
            <a:spLocks noGrp="1"/>
          </p:cNvSpPr>
          <p:nvPr>
            <p:ph idx="1"/>
          </p:nvPr>
        </p:nvSpPr>
        <p:spPr/>
        <p:txBody>
          <a:bodyPr/>
          <a:lstStyle/>
          <a:p>
            <a:r>
              <a:rPr lang="en-US" dirty="0"/>
              <a:t>Scientific data is the recorded factual material commonly accepted in the scientific community as of sufficient quality to validate and replicate research findings, regardless of whether the data are used to support scholarly publications. </a:t>
            </a:r>
          </a:p>
          <a:p>
            <a:r>
              <a:rPr lang="en-US" dirty="0"/>
              <a:t>Scientific data do not include laboratory notebooks, preliminary analyses, completed case report forms, drafts of scientific papers, plans for future research, peer reviews, communications with colleagues, or physical objects, such as laboratory specimens.</a:t>
            </a:r>
          </a:p>
        </p:txBody>
      </p:sp>
    </p:spTree>
    <p:extLst>
      <p:ext uri="{BB962C8B-B14F-4D97-AF65-F5344CB8AC3E}">
        <p14:creationId xmlns:p14="http://schemas.microsoft.com/office/powerpoint/2010/main" val="31179685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DB38A-6FC2-C622-0C5B-495F9536E65F}"/>
              </a:ext>
            </a:extLst>
          </p:cNvPr>
          <p:cNvSpPr>
            <a:spLocks noGrp="1"/>
          </p:cNvSpPr>
          <p:nvPr>
            <p:ph type="title"/>
          </p:nvPr>
        </p:nvSpPr>
        <p:spPr/>
        <p:txBody>
          <a:bodyPr/>
          <a:lstStyle/>
          <a:p>
            <a:r>
              <a:rPr lang="en-US" dirty="0"/>
              <a:t>Data Type</a:t>
            </a:r>
          </a:p>
        </p:txBody>
      </p:sp>
      <p:sp>
        <p:nvSpPr>
          <p:cNvPr id="3" name="Content Placeholder 2">
            <a:extLst>
              <a:ext uri="{FF2B5EF4-FFF2-40B4-BE49-F238E27FC236}">
                <a16:creationId xmlns:a16="http://schemas.microsoft.com/office/drawing/2014/main" id="{27D9FCDC-2F5E-D540-AA47-8FFDE11C78D0}"/>
              </a:ext>
            </a:extLst>
          </p:cNvPr>
          <p:cNvSpPr>
            <a:spLocks noGrp="1"/>
          </p:cNvSpPr>
          <p:nvPr>
            <p:ph idx="1"/>
          </p:nvPr>
        </p:nvSpPr>
        <p:spPr/>
        <p:txBody>
          <a:bodyPr/>
          <a:lstStyle/>
          <a:p>
            <a:r>
              <a:rPr lang="en-US" dirty="0"/>
              <a:t>Briefly describe the scientific data to be managed, preserved, and shared including</a:t>
            </a:r>
          </a:p>
          <a:p>
            <a:pPr lvl="1"/>
            <a:r>
              <a:rPr lang="en-US" dirty="0"/>
              <a:t>A general summary of the types and estimated amount of scientific data to be generated and/or used in the research.</a:t>
            </a:r>
          </a:p>
          <a:p>
            <a:pPr lvl="1"/>
            <a:r>
              <a:rPr lang="en-US" dirty="0"/>
              <a:t>Describe data in general terms, type and amount/size (50 jpeg images, 50 MBs)</a:t>
            </a:r>
          </a:p>
          <a:p>
            <a:pPr lvl="1"/>
            <a:r>
              <a:rPr lang="en-US" dirty="0"/>
              <a:t>Descriptions may indicate the data modality (imaging, genome, etc.), level of aggregation (individual, aggregated, summarized), and/or the degree of data processing that has occurred (how raw or processed the data will be).</a:t>
            </a:r>
          </a:p>
        </p:txBody>
      </p:sp>
    </p:spTree>
    <p:extLst>
      <p:ext uri="{BB962C8B-B14F-4D97-AF65-F5344CB8AC3E}">
        <p14:creationId xmlns:p14="http://schemas.microsoft.com/office/powerpoint/2010/main" val="28471765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DB38A-6FC2-C622-0C5B-495F9536E65F}"/>
              </a:ext>
            </a:extLst>
          </p:cNvPr>
          <p:cNvSpPr>
            <a:spLocks noGrp="1"/>
          </p:cNvSpPr>
          <p:nvPr>
            <p:ph type="title"/>
          </p:nvPr>
        </p:nvSpPr>
        <p:spPr/>
        <p:txBody>
          <a:bodyPr/>
          <a:lstStyle/>
          <a:p>
            <a:r>
              <a:rPr lang="en-US" dirty="0"/>
              <a:t>Related Tools, Software and/or Code</a:t>
            </a:r>
          </a:p>
        </p:txBody>
      </p:sp>
      <p:sp>
        <p:nvSpPr>
          <p:cNvPr id="3" name="Content Placeholder 2">
            <a:extLst>
              <a:ext uri="{FF2B5EF4-FFF2-40B4-BE49-F238E27FC236}">
                <a16:creationId xmlns:a16="http://schemas.microsoft.com/office/drawing/2014/main" id="{27D9FCDC-2F5E-D540-AA47-8FFDE11C78D0}"/>
              </a:ext>
            </a:extLst>
          </p:cNvPr>
          <p:cNvSpPr>
            <a:spLocks noGrp="1"/>
          </p:cNvSpPr>
          <p:nvPr>
            <p:ph idx="1"/>
          </p:nvPr>
        </p:nvSpPr>
        <p:spPr/>
        <p:txBody>
          <a:bodyPr/>
          <a:lstStyle/>
          <a:p>
            <a:r>
              <a:rPr lang="en-US" dirty="0"/>
              <a:t>An indication of whether specialized tools are needed to access or manipulate shared scientific data to support replication or reuse, and the name(s) of the needed tool(s) and software.</a:t>
            </a:r>
          </a:p>
          <a:p>
            <a:r>
              <a:rPr lang="en-US" dirty="0"/>
              <a:t>If applicable, specify how needed tools can be accessed (open source and freely available, fee in marketplace, only from researchers, etc.)</a:t>
            </a:r>
          </a:p>
          <a:p>
            <a:r>
              <a:rPr lang="en-US" dirty="0"/>
              <a:t>Whether such tools are likely to remain available for as long as the scientific data remain available.</a:t>
            </a:r>
          </a:p>
        </p:txBody>
      </p:sp>
    </p:spTree>
    <p:extLst>
      <p:ext uri="{BB962C8B-B14F-4D97-AF65-F5344CB8AC3E}">
        <p14:creationId xmlns:p14="http://schemas.microsoft.com/office/powerpoint/2010/main" val="41371880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DB38A-6FC2-C622-0C5B-495F9536E65F}"/>
              </a:ext>
            </a:extLst>
          </p:cNvPr>
          <p:cNvSpPr>
            <a:spLocks noGrp="1"/>
          </p:cNvSpPr>
          <p:nvPr>
            <p:ph type="title"/>
          </p:nvPr>
        </p:nvSpPr>
        <p:spPr/>
        <p:txBody>
          <a:bodyPr/>
          <a:lstStyle/>
          <a:p>
            <a:r>
              <a:rPr lang="en-US" dirty="0"/>
              <a:t>Standards</a:t>
            </a:r>
          </a:p>
        </p:txBody>
      </p:sp>
      <p:sp>
        <p:nvSpPr>
          <p:cNvPr id="3" name="Content Placeholder 2">
            <a:extLst>
              <a:ext uri="{FF2B5EF4-FFF2-40B4-BE49-F238E27FC236}">
                <a16:creationId xmlns:a16="http://schemas.microsoft.com/office/drawing/2014/main" id="{27D9FCDC-2F5E-D540-AA47-8FFDE11C78D0}"/>
              </a:ext>
            </a:extLst>
          </p:cNvPr>
          <p:cNvSpPr>
            <a:spLocks noGrp="1"/>
          </p:cNvSpPr>
          <p:nvPr>
            <p:ph idx="1"/>
          </p:nvPr>
        </p:nvSpPr>
        <p:spPr/>
        <p:txBody>
          <a:bodyPr/>
          <a:lstStyle/>
          <a:p>
            <a:r>
              <a:rPr lang="en-US" dirty="0"/>
              <a:t>An indication of what standards will be applied to the scientific data and associated metadata (i.e. data formats, data dictionaries, identifiers, definitions, and other data documentation)</a:t>
            </a:r>
          </a:p>
          <a:p>
            <a:r>
              <a:rPr lang="en-US" dirty="0"/>
              <a:t>While many scientific fields have developed and adopted common data standards, others have not. The Plan, in those cases, may indicate that no consensus data standards exist for the scientific data and metadata to be generated, preserved, and shared.</a:t>
            </a:r>
          </a:p>
        </p:txBody>
      </p:sp>
    </p:spTree>
    <p:extLst>
      <p:ext uri="{BB962C8B-B14F-4D97-AF65-F5344CB8AC3E}">
        <p14:creationId xmlns:p14="http://schemas.microsoft.com/office/powerpoint/2010/main" val="22187077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DB38A-6FC2-C622-0C5B-495F9536E65F}"/>
              </a:ext>
            </a:extLst>
          </p:cNvPr>
          <p:cNvSpPr>
            <a:spLocks noGrp="1"/>
          </p:cNvSpPr>
          <p:nvPr>
            <p:ph type="title"/>
          </p:nvPr>
        </p:nvSpPr>
        <p:spPr/>
        <p:txBody>
          <a:bodyPr/>
          <a:lstStyle/>
          <a:p>
            <a:r>
              <a:rPr lang="en-US" dirty="0"/>
              <a:t>Data Preservation, Access, and Associated Timelines</a:t>
            </a:r>
          </a:p>
        </p:txBody>
      </p:sp>
      <p:sp>
        <p:nvSpPr>
          <p:cNvPr id="3" name="Content Placeholder 2">
            <a:extLst>
              <a:ext uri="{FF2B5EF4-FFF2-40B4-BE49-F238E27FC236}">
                <a16:creationId xmlns:a16="http://schemas.microsoft.com/office/drawing/2014/main" id="{27D9FCDC-2F5E-D540-AA47-8FFDE11C78D0}"/>
              </a:ext>
            </a:extLst>
          </p:cNvPr>
          <p:cNvSpPr>
            <a:spLocks noGrp="1"/>
          </p:cNvSpPr>
          <p:nvPr>
            <p:ph idx="1"/>
          </p:nvPr>
        </p:nvSpPr>
        <p:spPr>
          <a:xfrm>
            <a:off x="2592925" y="1778364"/>
            <a:ext cx="8915400" cy="4734269"/>
          </a:xfrm>
        </p:spPr>
        <p:txBody>
          <a:bodyPr>
            <a:normAutofit lnSpcReduction="10000"/>
          </a:bodyPr>
          <a:lstStyle/>
          <a:p>
            <a:r>
              <a:rPr lang="en-US" dirty="0"/>
              <a:t>Plans and timelines for data preservation and access, including:</a:t>
            </a:r>
          </a:p>
          <a:p>
            <a:pPr lvl="1"/>
            <a:r>
              <a:rPr lang="en-US" dirty="0"/>
              <a:t>Name of the repository(</a:t>
            </a:r>
            <a:r>
              <a:rPr lang="en-US" dirty="0" err="1"/>
              <a:t>ies</a:t>
            </a:r>
            <a:r>
              <a:rPr lang="en-US" dirty="0"/>
              <a:t>) where scientific data and metadata arising from the project will be archived</a:t>
            </a:r>
          </a:p>
          <a:p>
            <a:pPr lvl="1"/>
            <a:r>
              <a:rPr lang="en-US" dirty="0"/>
              <a:t>How the scientific data will be findable and identifiable (DOI) or other standard indexing tools</a:t>
            </a:r>
          </a:p>
          <a:p>
            <a:pPr lvl="1"/>
            <a:r>
              <a:rPr lang="en-US" dirty="0"/>
              <a:t>When the scientific data will be made available to other users and for how long. NIH encourages ASAP and no later than time of an associated publication or end of the performance period – whichever comes first.</a:t>
            </a:r>
          </a:p>
          <a:p>
            <a:pPr lvl="1"/>
            <a:r>
              <a:rPr lang="en-US" dirty="0"/>
              <a:t>Researchers are encouraged to consider relevant requirements and expectations (e.g. data repository policies, award record retention requirements, journal policies) as guidance for the minimum time frame scientific data should be made available.</a:t>
            </a:r>
          </a:p>
          <a:p>
            <a:pPr lvl="1"/>
            <a:r>
              <a:rPr lang="en-US" dirty="0"/>
              <a:t>NIH encourages researchers to make scientific data available for as long as they anticipate it being useful for the larger research community, institutions, and/or the broader public.</a:t>
            </a:r>
          </a:p>
          <a:p>
            <a:pPr lvl="1"/>
            <a:r>
              <a:rPr lang="en-US" dirty="0"/>
              <a:t>Identify any differences in timelines for different subsets of scientific data to be shared</a:t>
            </a:r>
          </a:p>
          <a:p>
            <a:pPr lvl="1"/>
            <a:endParaRPr lang="en-US" dirty="0"/>
          </a:p>
        </p:txBody>
      </p:sp>
    </p:spTree>
    <p:extLst>
      <p:ext uri="{BB962C8B-B14F-4D97-AF65-F5344CB8AC3E}">
        <p14:creationId xmlns:p14="http://schemas.microsoft.com/office/powerpoint/2010/main" val="13666682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DB38A-6FC2-C622-0C5B-495F9536E65F}"/>
              </a:ext>
            </a:extLst>
          </p:cNvPr>
          <p:cNvSpPr>
            <a:spLocks noGrp="1"/>
          </p:cNvSpPr>
          <p:nvPr>
            <p:ph type="title"/>
          </p:nvPr>
        </p:nvSpPr>
        <p:spPr/>
        <p:txBody>
          <a:bodyPr/>
          <a:lstStyle/>
          <a:p>
            <a:r>
              <a:rPr lang="en-US" dirty="0"/>
              <a:t>Access, Distribution or Reuse Considerations</a:t>
            </a:r>
          </a:p>
        </p:txBody>
      </p:sp>
      <p:sp>
        <p:nvSpPr>
          <p:cNvPr id="3" name="Content Placeholder 2">
            <a:extLst>
              <a:ext uri="{FF2B5EF4-FFF2-40B4-BE49-F238E27FC236}">
                <a16:creationId xmlns:a16="http://schemas.microsoft.com/office/drawing/2014/main" id="{27D9FCDC-2F5E-D540-AA47-8FFDE11C78D0}"/>
              </a:ext>
            </a:extLst>
          </p:cNvPr>
          <p:cNvSpPr>
            <a:spLocks noGrp="1"/>
          </p:cNvSpPr>
          <p:nvPr>
            <p:ph idx="1"/>
          </p:nvPr>
        </p:nvSpPr>
        <p:spPr>
          <a:xfrm>
            <a:off x="2589212" y="2133600"/>
            <a:ext cx="8915400" cy="4161945"/>
          </a:xfrm>
        </p:spPr>
        <p:txBody>
          <a:bodyPr/>
          <a:lstStyle/>
          <a:p>
            <a:r>
              <a:rPr lang="en-US" dirty="0"/>
              <a:t>NIH expects that in drafting Plans, researchers maximize the appropriate sharing of scientific data generated from NIH-funded or conducted research, consistent with privacy, security, informed consent, or proprietary issues. Describe any applicable factors affecting subsequent access, distribution, or reuse of scientific data related to:</a:t>
            </a:r>
          </a:p>
          <a:p>
            <a:pPr lvl="1"/>
            <a:r>
              <a:rPr lang="en-US" dirty="0"/>
              <a:t>Informed consent</a:t>
            </a:r>
          </a:p>
          <a:p>
            <a:pPr lvl="1"/>
            <a:r>
              <a:rPr lang="en-US" dirty="0"/>
              <a:t>Privacy and confidentiality protections</a:t>
            </a:r>
          </a:p>
          <a:p>
            <a:pPr lvl="1"/>
            <a:r>
              <a:rPr lang="en-US" dirty="0"/>
              <a:t>Whether access to scientific data derived from humans will be controlled (e.g. made available by a data repository only after approval)</a:t>
            </a:r>
          </a:p>
          <a:p>
            <a:pPr lvl="1"/>
            <a:r>
              <a:rPr lang="en-US" dirty="0"/>
              <a:t>Any restrictions imposed by federal, Tribal, or state laws, regulations, or policies, or existing or anticipated agreements (e.g. with third-party funders, HIPAA, covered entities that provide Protected Health Information under a data use agreement, etc.)</a:t>
            </a:r>
          </a:p>
        </p:txBody>
      </p:sp>
    </p:spTree>
    <p:extLst>
      <p:ext uri="{BB962C8B-B14F-4D97-AF65-F5344CB8AC3E}">
        <p14:creationId xmlns:p14="http://schemas.microsoft.com/office/powerpoint/2010/main" val="19910612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DB38A-6FC2-C622-0C5B-495F9536E65F}"/>
              </a:ext>
            </a:extLst>
          </p:cNvPr>
          <p:cNvSpPr>
            <a:spLocks noGrp="1"/>
          </p:cNvSpPr>
          <p:nvPr>
            <p:ph type="title"/>
          </p:nvPr>
        </p:nvSpPr>
        <p:spPr/>
        <p:txBody>
          <a:bodyPr/>
          <a:lstStyle/>
          <a:p>
            <a:r>
              <a:rPr lang="en-US" dirty="0"/>
              <a:t>Oversight of Data Management and Sharing</a:t>
            </a:r>
          </a:p>
        </p:txBody>
      </p:sp>
      <p:sp>
        <p:nvSpPr>
          <p:cNvPr id="3" name="Content Placeholder 2">
            <a:extLst>
              <a:ext uri="{FF2B5EF4-FFF2-40B4-BE49-F238E27FC236}">
                <a16:creationId xmlns:a16="http://schemas.microsoft.com/office/drawing/2014/main" id="{27D9FCDC-2F5E-D540-AA47-8FFDE11C78D0}"/>
              </a:ext>
            </a:extLst>
          </p:cNvPr>
          <p:cNvSpPr>
            <a:spLocks noGrp="1"/>
          </p:cNvSpPr>
          <p:nvPr>
            <p:ph idx="1"/>
          </p:nvPr>
        </p:nvSpPr>
        <p:spPr/>
        <p:txBody>
          <a:bodyPr/>
          <a:lstStyle/>
          <a:p>
            <a:r>
              <a:rPr lang="en-US" dirty="0"/>
              <a:t>Indicate how compliance of the Plan will be monitored and managed, frequency of oversight and by whom (e.g. titles, roles)</a:t>
            </a:r>
          </a:p>
        </p:txBody>
      </p:sp>
    </p:spTree>
    <p:extLst>
      <p:ext uri="{BB962C8B-B14F-4D97-AF65-F5344CB8AC3E}">
        <p14:creationId xmlns:p14="http://schemas.microsoft.com/office/powerpoint/2010/main" val="13403222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DE4EB-4D87-481F-97F2-7FAB6F0BE3C2}"/>
              </a:ext>
            </a:extLst>
          </p:cNvPr>
          <p:cNvSpPr>
            <a:spLocks noGrp="1"/>
          </p:cNvSpPr>
          <p:nvPr>
            <p:ph type="title"/>
          </p:nvPr>
        </p:nvSpPr>
        <p:spPr/>
        <p:txBody>
          <a:bodyPr/>
          <a:lstStyle/>
          <a:p>
            <a:pPr algn="ctr"/>
            <a:r>
              <a:rPr lang="en-US"/>
              <a:t>TTU </a:t>
            </a:r>
            <a:r>
              <a:rPr lang="en-US" err="1"/>
              <a:t>Dataverse</a:t>
            </a:r>
            <a:r>
              <a:rPr lang="en-US"/>
              <a:t> Collection</a:t>
            </a:r>
          </a:p>
        </p:txBody>
      </p:sp>
      <p:sp>
        <p:nvSpPr>
          <p:cNvPr id="3" name="Content Placeholder 2">
            <a:extLst>
              <a:ext uri="{FF2B5EF4-FFF2-40B4-BE49-F238E27FC236}">
                <a16:creationId xmlns:a16="http://schemas.microsoft.com/office/drawing/2014/main" id="{4DE16410-6D24-4FCB-A75B-7A3ADFB2E652}"/>
              </a:ext>
            </a:extLst>
          </p:cNvPr>
          <p:cNvSpPr>
            <a:spLocks noGrp="1"/>
          </p:cNvSpPr>
          <p:nvPr>
            <p:ph idx="1"/>
          </p:nvPr>
        </p:nvSpPr>
        <p:spPr>
          <a:xfrm>
            <a:off x="2589212" y="1317812"/>
            <a:ext cx="8915400" cy="5427127"/>
          </a:xfrm>
        </p:spPr>
        <p:txBody>
          <a:bodyPr vert="horz" lIns="91440" tIns="45720" rIns="91440" bIns="45720" rtlCol="0" anchor="t">
            <a:normAutofit fontScale="92500" lnSpcReduction="20000"/>
          </a:bodyPr>
          <a:lstStyle/>
          <a:p>
            <a:r>
              <a:rPr lang="en-US" sz="3200"/>
              <a:t>What?</a:t>
            </a:r>
          </a:p>
          <a:p>
            <a:pPr lvl="1"/>
            <a:r>
              <a:rPr lang="en-US" sz="2000">
                <a:ea typeface="+mn-lt"/>
                <a:cs typeface="+mn-lt"/>
              </a:rPr>
              <a:t>Part of the Texas Data Repository, a statewide archive of research data.</a:t>
            </a:r>
          </a:p>
          <a:p>
            <a:r>
              <a:rPr lang="en-US" sz="3200"/>
              <a:t>Why?</a:t>
            </a:r>
          </a:p>
          <a:p>
            <a:pPr lvl="1"/>
            <a:r>
              <a:rPr lang="en-US" sz="3000"/>
              <a:t> </a:t>
            </a:r>
            <a:r>
              <a:rPr lang="en-US" sz="2000"/>
              <a:t>Supports verification and replication, avoids duplicate data collection, enhances visibility and impact, preserves data for future use.</a:t>
            </a:r>
          </a:p>
          <a:p>
            <a:r>
              <a:rPr lang="en-US" sz="3200"/>
              <a:t>Who?</a:t>
            </a:r>
          </a:p>
          <a:p>
            <a:pPr lvl="1"/>
            <a:r>
              <a:rPr lang="en-US" sz="2000"/>
              <a:t>Any faculty, staff, or student with an </a:t>
            </a:r>
            <a:r>
              <a:rPr lang="en-US" sz="2000" err="1"/>
              <a:t>eraider</a:t>
            </a:r>
            <a:r>
              <a:rPr lang="en-US" sz="2000"/>
              <a:t> or Google ID can access the TTU </a:t>
            </a:r>
            <a:r>
              <a:rPr lang="en-US" sz="2000" err="1"/>
              <a:t>Dataverse</a:t>
            </a:r>
            <a:r>
              <a:rPr lang="en-US" sz="2000"/>
              <a:t> Collection.</a:t>
            </a:r>
          </a:p>
          <a:p>
            <a:r>
              <a:rPr lang="en-US" sz="3200"/>
              <a:t>When?</a:t>
            </a:r>
          </a:p>
          <a:p>
            <a:pPr lvl="1"/>
            <a:r>
              <a:rPr lang="en-US" sz="2000"/>
              <a:t>This service is active now!</a:t>
            </a:r>
          </a:p>
          <a:p>
            <a:r>
              <a:rPr lang="en-US" sz="3200"/>
              <a:t>How?</a:t>
            </a:r>
          </a:p>
          <a:p>
            <a:pPr lvl="1"/>
            <a:r>
              <a:rPr lang="en-US" sz="2000"/>
              <a:t>Navigate to dataverse.tdl.org and Log In.</a:t>
            </a:r>
          </a:p>
          <a:p>
            <a:endParaRPr lang="en-US"/>
          </a:p>
        </p:txBody>
      </p:sp>
    </p:spTree>
    <p:extLst>
      <p:ext uri="{BB962C8B-B14F-4D97-AF65-F5344CB8AC3E}">
        <p14:creationId xmlns:p14="http://schemas.microsoft.com/office/powerpoint/2010/main" val="9617253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27A18-0D4F-4B72-BAF4-173D6C9CD9EE}"/>
              </a:ext>
            </a:extLst>
          </p:cNvPr>
          <p:cNvSpPr>
            <a:spLocks noGrp="1"/>
          </p:cNvSpPr>
          <p:nvPr>
            <p:ph type="title"/>
          </p:nvPr>
        </p:nvSpPr>
        <p:spPr/>
        <p:txBody>
          <a:bodyPr/>
          <a:lstStyle/>
          <a:p>
            <a:pPr algn="ctr"/>
            <a:r>
              <a:rPr lang="en-US"/>
              <a:t>TTU </a:t>
            </a:r>
            <a:r>
              <a:rPr lang="en-US" err="1"/>
              <a:t>Dataverse</a:t>
            </a:r>
            <a:r>
              <a:rPr lang="en-US"/>
              <a:t> Collection Features</a:t>
            </a:r>
          </a:p>
        </p:txBody>
      </p:sp>
      <p:sp>
        <p:nvSpPr>
          <p:cNvPr id="3" name="Content Placeholder 2">
            <a:extLst>
              <a:ext uri="{FF2B5EF4-FFF2-40B4-BE49-F238E27FC236}">
                <a16:creationId xmlns:a16="http://schemas.microsoft.com/office/drawing/2014/main" id="{BF1D54EB-489E-4161-BF93-3AAC2B3420ED}"/>
              </a:ext>
            </a:extLst>
          </p:cNvPr>
          <p:cNvSpPr>
            <a:spLocks noGrp="1"/>
          </p:cNvSpPr>
          <p:nvPr>
            <p:ph idx="1"/>
          </p:nvPr>
        </p:nvSpPr>
        <p:spPr>
          <a:xfrm>
            <a:off x="2589212" y="1389530"/>
            <a:ext cx="8915400" cy="5507809"/>
          </a:xfrm>
        </p:spPr>
        <p:txBody>
          <a:bodyPr vert="horz" lIns="91440" tIns="45720" rIns="91440" bIns="45720" rtlCol="0" anchor="t">
            <a:noAutofit/>
          </a:bodyPr>
          <a:lstStyle/>
          <a:p>
            <a:r>
              <a:rPr lang="en-US" sz="2000"/>
              <a:t>Supported by a sustainable, multi-institutional consortium (TDR)</a:t>
            </a:r>
          </a:p>
          <a:p>
            <a:r>
              <a:rPr lang="en-US" sz="2000"/>
              <a:t>Fulfill your grant requirements for data management</a:t>
            </a:r>
          </a:p>
          <a:p>
            <a:r>
              <a:rPr lang="en-US" sz="2000"/>
              <a:t>Preservation of your data through regular backups, fixity checkups</a:t>
            </a:r>
          </a:p>
          <a:p>
            <a:r>
              <a:rPr lang="en-US" sz="2000"/>
              <a:t>Get a DOI (permanent identifier) for your published work</a:t>
            </a:r>
          </a:p>
          <a:p>
            <a:r>
              <a:rPr lang="en-US" sz="2000"/>
              <a:t>Collaborate with other researchers, colleagues, and students</a:t>
            </a:r>
          </a:p>
          <a:p>
            <a:r>
              <a:rPr lang="en-US" sz="2000"/>
              <a:t>Capture important metadata (file format, size, rights information, version tracking)</a:t>
            </a:r>
          </a:p>
          <a:p>
            <a:r>
              <a:rPr lang="en-US" sz="2000"/>
              <a:t>Work on your data in an unpublished state until you're ready to publish</a:t>
            </a:r>
          </a:p>
          <a:p>
            <a:r>
              <a:rPr lang="en-US" sz="2000"/>
              <a:t>Set terms of access, citations, and license permissions</a:t>
            </a:r>
          </a:p>
          <a:p>
            <a:r>
              <a:rPr lang="en-US" sz="2000" b="1"/>
              <a:t>You retain ownership of your data</a:t>
            </a:r>
            <a:endParaRPr lang="en-US" sz="2000"/>
          </a:p>
        </p:txBody>
      </p:sp>
    </p:spTree>
    <p:extLst>
      <p:ext uri="{BB962C8B-B14F-4D97-AF65-F5344CB8AC3E}">
        <p14:creationId xmlns:p14="http://schemas.microsoft.com/office/powerpoint/2010/main" val="3660564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0" y="0"/>
            <a:ext cx="12192000" cy="6858000"/>
          </a:xfrm>
          <a:prstGeom prst="rect">
            <a:avLst/>
          </a:prstGeom>
        </p:spPr>
      </p:pic>
      <p:pic>
        <p:nvPicPr>
          <p:cNvPr id="8" name="Picture 7" descr="gis link to table.JPG"/>
          <p:cNvPicPr>
            <a:picLocks noChangeAspect="1"/>
          </p:cNvPicPr>
          <p:nvPr/>
        </p:nvPicPr>
        <p:blipFill rotWithShape="1">
          <a:blip r:embed="rId4" cstate="print"/>
          <a:srcRect l="1882" t="47854" r="2323" b="1370"/>
          <a:stretch/>
        </p:blipFill>
        <p:spPr>
          <a:xfrm>
            <a:off x="2931467" y="3944074"/>
            <a:ext cx="7473486" cy="2913927"/>
          </a:xfrm>
          <a:prstGeom prst="rect">
            <a:avLst/>
          </a:prstGeom>
          <a:effectLst>
            <a:outerShdw blurRad="50800" dist="38100" dir="2700000" algn="tl" rotWithShape="0">
              <a:prstClr val="black">
                <a:alpha val="40000"/>
              </a:prstClr>
            </a:outerShdw>
          </a:effectLst>
        </p:spPr>
      </p:pic>
      <p:sp>
        <p:nvSpPr>
          <p:cNvPr id="2" name="Title 1"/>
          <p:cNvSpPr>
            <a:spLocks noGrp="1"/>
          </p:cNvSpPr>
          <p:nvPr>
            <p:ph type="ctrTitle"/>
          </p:nvPr>
        </p:nvSpPr>
        <p:spPr>
          <a:xfrm>
            <a:off x="1840002" y="407318"/>
            <a:ext cx="4250161" cy="744926"/>
          </a:xfrm>
          <a:solidFill>
            <a:schemeClr val="bg1"/>
          </a:solidFill>
          <a:effectLst>
            <a:outerShdw blurRad="50800" dist="38100" dir="2700000" algn="tl" rotWithShape="0">
              <a:prstClr val="black">
                <a:alpha val="40000"/>
              </a:prstClr>
            </a:outerShdw>
          </a:effectLst>
        </p:spPr>
        <p:txBody>
          <a:bodyPr>
            <a:normAutofit fontScale="90000"/>
          </a:bodyPr>
          <a:lstStyle/>
          <a:p>
            <a:r>
              <a:rPr lang="en-US" sz="4400" b="1"/>
              <a:t>What are “data”? </a:t>
            </a:r>
          </a:p>
        </p:txBody>
      </p:sp>
      <p:pic>
        <p:nvPicPr>
          <p:cNvPr id="10" name="Picture 9" descr="28.19.jpg"/>
          <p:cNvPicPr>
            <a:picLocks noChangeAspect="1"/>
          </p:cNvPicPr>
          <p:nvPr/>
        </p:nvPicPr>
        <p:blipFill>
          <a:blip r:embed="rId5"/>
          <a:stretch>
            <a:fillRect/>
          </a:stretch>
        </p:blipFill>
        <p:spPr>
          <a:xfrm>
            <a:off x="7339598" y="692897"/>
            <a:ext cx="2732728" cy="1614247"/>
          </a:xfrm>
          <a:prstGeom prst="rect">
            <a:avLst/>
          </a:prstGeom>
          <a:effectLst>
            <a:outerShdw blurRad="50800" dist="38100" dir="2700000" algn="tl" rotWithShape="0">
              <a:prstClr val="black">
                <a:alpha val="40000"/>
              </a:prstClr>
            </a:outerShdw>
          </a:effectLst>
        </p:spPr>
      </p:pic>
      <p:pic>
        <p:nvPicPr>
          <p:cNvPr id="11"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l="-1155" t="-35222" r="28782" b="35222"/>
          <a:stretch/>
        </p:blipFill>
        <p:spPr bwMode="auto">
          <a:xfrm>
            <a:off x="1840002" y="1"/>
            <a:ext cx="3791405" cy="48388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l="4793" r="7210" b="10802"/>
          <a:stretch/>
        </p:blipFill>
        <p:spPr>
          <a:xfrm>
            <a:off x="5106445" y="2284461"/>
            <a:ext cx="5060669" cy="3319225"/>
          </a:xfrm>
          <a:prstGeom prst="rect">
            <a:avLst/>
          </a:prstGeom>
          <a:ln>
            <a:noFill/>
          </a:ln>
          <a:effectLst>
            <a:outerShdw blurRad="292100" dist="139700" dir="2700000" algn="tl" rotWithShape="0">
              <a:srgbClr val="333333">
                <a:alpha val="65000"/>
              </a:srgbClr>
            </a:outerShdw>
          </a:effectLst>
        </p:spPr>
      </p:pic>
      <p:pic>
        <p:nvPicPr>
          <p:cNvPr id="14" name="Picture 2" descr="Y:\Pubs+Presentations\JCC Presentations\AIA2013\JT\Fig. 6.jpg"/>
          <p:cNvPicPr>
            <a:picLocks noChangeAspect="1" noChangeArrowheads="1"/>
          </p:cNvPicPr>
          <p:nvPr/>
        </p:nvPicPr>
        <p:blipFill>
          <a:blip r:embed="rId8"/>
          <a:srcRect/>
          <a:stretch>
            <a:fillRect/>
          </a:stretch>
        </p:blipFill>
        <p:spPr bwMode="auto">
          <a:xfrm>
            <a:off x="1524001" y="4538810"/>
            <a:ext cx="3541393" cy="1549933"/>
          </a:xfrm>
          <a:prstGeom prst="rect">
            <a:avLst/>
          </a:prstGeom>
          <a:no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5419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DE4EB-4D87-481F-97F2-7FAB6F0BE3C2}"/>
              </a:ext>
            </a:extLst>
          </p:cNvPr>
          <p:cNvSpPr>
            <a:spLocks noGrp="1"/>
          </p:cNvSpPr>
          <p:nvPr>
            <p:ph type="title"/>
          </p:nvPr>
        </p:nvSpPr>
        <p:spPr/>
        <p:txBody>
          <a:bodyPr/>
          <a:lstStyle/>
          <a:p>
            <a:pPr algn="ctr"/>
            <a:r>
              <a:rPr lang="en-US"/>
              <a:t>Dryad</a:t>
            </a:r>
          </a:p>
        </p:txBody>
      </p:sp>
      <p:sp>
        <p:nvSpPr>
          <p:cNvPr id="3" name="Content Placeholder 2">
            <a:extLst>
              <a:ext uri="{FF2B5EF4-FFF2-40B4-BE49-F238E27FC236}">
                <a16:creationId xmlns:a16="http://schemas.microsoft.com/office/drawing/2014/main" id="{4DE16410-6D24-4FCB-A75B-7A3ADFB2E652}"/>
              </a:ext>
            </a:extLst>
          </p:cNvPr>
          <p:cNvSpPr>
            <a:spLocks noGrp="1"/>
          </p:cNvSpPr>
          <p:nvPr>
            <p:ph idx="1"/>
          </p:nvPr>
        </p:nvSpPr>
        <p:spPr>
          <a:xfrm>
            <a:off x="2589212" y="1317812"/>
            <a:ext cx="8915400" cy="5427127"/>
          </a:xfrm>
        </p:spPr>
        <p:txBody>
          <a:bodyPr vert="horz" lIns="91440" tIns="45720" rIns="91440" bIns="45720" rtlCol="0" anchor="t">
            <a:normAutofit fontScale="85000" lnSpcReduction="10000"/>
          </a:bodyPr>
          <a:lstStyle/>
          <a:p>
            <a:r>
              <a:rPr lang="en-US" sz="3200" dirty="0"/>
              <a:t>What?</a:t>
            </a:r>
          </a:p>
          <a:p>
            <a:pPr lvl="1"/>
            <a:r>
              <a:rPr lang="en-US" sz="2000" dirty="0">
                <a:ea typeface="+mn-lt"/>
                <a:cs typeface="+mn-lt"/>
              </a:rPr>
              <a:t>Dryad is a curated resource that makes research data discoverable, freely reusable, and citable.</a:t>
            </a:r>
          </a:p>
          <a:p>
            <a:r>
              <a:rPr lang="en-US" sz="3200" dirty="0"/>
              <a:t>Why?</a:t>
            </a:r>
          </a:p>
          <a:p>
            <a:pPr lvl="1"/>
            <a:r>
              <a:rPr lang="en-US" sz="3000" dirty="0"/>
              <a:t> </a:t>
            </a:r>
            <a:r>
              <a:rPr lang="en-US" sz="2000" dirty="0"/>
              <a:t>Supports verification and replication, avoids duplicate data collection, enhances visibility and impact, preserves data for future use.</a:t>
            </a:r>
          </a:p>
          <a:p>
            <a:r>
              <a:rPr lang="en-US" sz="3200" dirty="0"/>
              <a:t>Who?</a:t>
            </a:r>
          </a:p>
          <a:p>
            <a:pPr lvl="1"/>
            <a:r>
              <a:rPr lang="en-US" sz="2000" dirty="0"/>
              <a:t>Any faculty, staff, or student with an </a:t>
            </a:r>
            <a:r>
              <a:rPr lang="en-US" sz="2000" dirty="0" err="1"/>
              <a:t>eraider</a:t>
            </a:r>
            <a:r>
              <a:rPr lang="en-US" sz="2000" dirty="0"/>
              <a:t> and ORCID can access TTU’s Dryad Repository. You can create an ORCID on the site if you don’t have one.</a:t>
            </a:r>
          </a:p>
          <a:p>
            <a:r>
              <a:rPr lang="en-US" sz="3200" dirty="0"/>
              <a:t>When?</a:t>
            </a:r>
          </a:p>
          <a:p>
            <a:pPr lvl="1"/>
            <a:r>
              <a:rPr lang="en-US" sz="2000" dirty="0"/>
              <a:t>This service is currently available now.</a:t>
            </a:r>
          </a:p>
          <a:p>
            <a:r>
              <a:rPr lang="en-US" sz="3200" dirty="0"/>
              <a:t>How?</a:t>
            </a:r>
          </a:p>
          <a:p>
            <a:pPr lvl="1"/>
            <a:r>
              <a:rPr lang="en-US" sz="2000" dirty="0"/>
              <a:t>Navigate to datadryad.org and login.</a:t>
            </a:r>
          </a:p>
          <a:p>
            <a:endParaRPr lang="en-US" dirty="0"/>
          </a:p>
        </p:txBody>
      </p:sp>
    </p:spTree>
    <p:extLst>
      <p:ext uri="{BB962C8B-B14F-4D97-AF65-F5344CB8AC3E}">
        <p14:creationId xmlns:p14="http://schemas.microsoft.com/office/powerpoint/2010/main" val="14632789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27A18-0D4F-4B72-BAF4-173D6C9CD9EE}"/>
              </a:ext>
            </a:extLst>
          </p:cNvPr>
          <p:cNvSpPr>
            <a:spLocks noGrp="1"/>
          </p:cNvSpPr>
          <p:nvPr>
            <p:ph type="title"/>
          </p:nvPr>
        </p:nvSpPr>
        <p:spPr/>
        <p:txBody>
          <a:bodyPr/>
          <a:lstStyle/>
          <a:p>
            <a:pPr algn="ctr"/>
            <a:r>
              <a:rPr lang="en-US"/>
              <a:t>Dryad Features</a:t>
            </a:r>
          </a:p>
        </p:txBody>
      </p:sp>
      <p:sp>
        <p:nvSpPr>
          <p:cNvPr id="3" name="Content Placeholder 2">
            <a:extLst>
              <a:ext uri="{FF2B5EF4-FFF2-40B4-BE49-F238E27FC236}">
                <a16:creationId xmlns:a16="http://schemas.microsoft.com/office/drawing/2014/main" id="{BF1D54EB-489E-4161-BF93-3AAC2B3420ED}"/>
              </a:ext>
            </a:extLst>
          </p:cNvPr>
          <p:cNvSpPr>
            <a:spLocks noGrp="1"/>
          </p:cNvSpPr>
          <p:nvPr>
            <p:ph idx="1"/>
          </p:nvPr>
        </p:nvSpPr>
        <p:spPr>
          <a:xfrm>
            <a:off x="2589212" y="1389530"/>
            <a:ext cx="8915400" cy="5507809"/>
          </a:xfrm>
        </p:spPr>
        <p:txBody>
          <a:bodyPr vert="horz" lIns="91440" tIns="45720" rIns="91440" bIns="45720" rtlCol="0" anchor="t">
            <a:noAutofit/>
          </a:bodyPr>
          <a:lstStyle/>
          <a:p>
            <a:r>
              <a:rPr lang="en-US" sz="2000" dirty="0"/>
              <a:t>Flexible about data format, while encouraging the use and further development of research community standards, up to 100GB of data per submission</a:t>
            </a:r>
          </a:p>
          <a:p>
            <a:r>
              <a:rPr lang="en-US" sz="2000" dirty="0"/>
              <a:t>Fits into the manuscript submission workflow of its partner journals, making data submission easy</a:t>
            </a:r>
          </a:p>
          <a:p>
            <a:r>
              <a:rPr lang="en-US" sz="2000" dirty="0"/>
              <a:t>Assigns permanent links, Digital Object Identifiers (DOIs) to data so that researchers can gain professional credit through data citation</a:t>
            </a:r>
          </a:p>
          <a:p>
            <a:r>
              <a:rPr lang="en-US" sz="2000" dirty="0"/>
              <a:t>Promotes data visibility through usage and download metrics by allowing content to be indexed, searched, and retrieved</a:t>
            </a:r>
          </a:p>
          <a:p>
            <a:r>
              <a:rPr lang="en-US" sz="2000" dirty="0"/>
              <a:t>Promotes data quality by employing professional curators to ensure the validity of the files and descriptive information</a:t>
            </a:r>
          </a:p>
          <a:p>
            <a:r>
              <a:rPr lang="en-US" sz="2000" dirty="0"/>
              <a:t>Contents are free to download and reuse under a Creative Commons Zero (CC0) license and the contents are preserved for the long term to guarantee access to content indefinitely</a:t>
            </a:r>
          </a:p>
          <a:p>
            <a:r>
              <a:rPr lang="en-US" sz="2000" b="1" dirty="0"/>
              <a:t>You retain ownership of your data</a:t>
            </a:r>
            <a:endParaRPr lang="en-US" sz="2000" dirty="0"/>
          </a:p>
        </p:txBody>
      </p:sp>
    </p:spTree>
    <p:extLst>
      <p:ext uri="{BB962C8B-B14F-4D97-AF65-F5344CB8AC3E}">
        <p14:creationId xmlns:p14="http://schemas.microsoft.com/office/powerpoint/2010/main" val="5943953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CD994-1155-4A81-9277-5A0578480F2F}"/>
              </a:ext>
            </a:extLst>
          </p:cNvPr>
          <p:cNvSpPr>
            <a:spLocks noGrp="1"/>
          </p:cNvSpPr>
          <p:nvPr>
            <p:ph type="title"/>
          </p:nvPr>
        </p:nvSpPr>
        <p:spPr>
          <a:xfrm>
            <a:off x="2619912" y="605060"/>
            <a:ext cx="8911687" cy="1280890"/>
          </a:xfrm>
        </p:spPr>
        <p:txBody>
          <a:bodyPr/>
          <a:lstStyle/>
          <a:p>
            <a:r>
              <a:rPr lang="en-US" dirty="0"/>
              <a:t>TTU Library Resources</a:t>
            </a:r>
          </a:p>
        </p:txBody>
      </p:sp>
      <p:sp>
        <p:nvSpPr>
          <p:cNvPr id="3" name="Content Placeholder 2">
            <a:extLst>
              <a:ext uri="{FF2B5EF4-FFF2-40B4-BE49-F238E27FC236}">
                <a16:creationId xmlns:a16="http://schemas.microsoft.com/office/drawing/2014/main" id="{8FCF39B0-143B-4728-8F32-9B28CF885915}"/>
              </a:ext>
            </a:extLst>
          </p:cNvPr>
          <p:cNvSpPr>
            <a:spLocks noGrp="1"/>
          </p:cNvSpPr>
          <p:nvPr>
            <p:ph idx="1"/>
          </p:nvPr>
        </p:nvSpPr>
        <p:spPr>
          <a:xfrm>
            <a:off x="2616199" y="1419225"/>
            <a:ext cx="8915400" cy="4354270"/>
          </a:xfrm>
        </p:spPr>
        <p:txBody>
          <a:bodyPr vert="horz" lIns="91440" tIns="45720" rIns="91440" bIns="45720" rtlCol="0" anchor="t">
            <a:noAutofit/>
          </a:bodyPr>
          <a:lstStyle/>
          <a:p>
            <a:r>
              <a:rPr lang="en-US" sz="2800"/>
              <a:t>Data Management Team: </a:t>
            </a:r>
            <a:r>
              <a:rPr lang="en-US" sz="2000"/>
              <a:t>libraries.datamanagement@ttu.edu</a:t>
            </a:r>
          </a:p>
          <a:p>
            <a:r>
              <a:rPr lang="en-US" sz="2800"/>
              <a:t>Data Management </a:t>
            </a:r>
            <a:r>
              <a:rPr lang="en-US" sz="2800" err="1"/>
              <a:t>libguide</a:t>
            </a:r>
            <a:r>
              <a:rPr lang="en-US" sz="2800"/>
              <a:t>: </a:t>
            </a:r>
            <a:r>
              <a:rPr lang="en-US" sz="2000"/>
              <a:t>http://guides.library.ttu.edu/datamanagement</a:t>
            </a:r>
          </a:p>
          <a:p>
            <a:r>
              <a:rPr lang="en-US" sz="2800" err="1"/>
              <a:t>Dataverse</a:t>
            </a:r>
            <a:r>
              <a:rPr lang="en-US" sz="2800"/>
              <a:t>: </a:t>
            </a:r>
            <a:r>
              <a:rPr lang="en-US" sz="2000"/>
              <a:t>https://dataverse.tdl.org/dataverse/ttu</a:t>
            </a:r>
          </a:p>
          <a:p>
            <a:r>
              <a:rPr lang="en-US" sz="2800"/>
              <a:t>DMP Tool: </a:t>
            </a:r>
            <a:r>
              <a:rPr lang="en-US" sz="2000">
                <a:hlinkClick r:id="rId2"/>
              </a:rPr>
              <a:t>https://dmptool.org</a:t>
            </a:r>
          </a:p>
          <a:p>
            <a:r>
              <a:rPr lang="en-US" sz="2800" err="1"/>
              <a:t>Dataverse</a:t>
            </a:r>
            <a:r>
              <a:rPr lang="en-US" sz="2800"/>
              <a:t> User Guide: </a:t>
            </a:r>
            <a:r>
              <a:rPr lang="en-US" sz="2000">
                <a:ea typeface="+mn-lt"/>
                <a:cs typeface="+mn-lt"/>
                <a:hlinkClick r:id="rId3"/>
              </a:rPr>
              <a:t>https://texasdigitallibrary.atlassian.net/wiki/spaces/TDRUD/pages/287965260/User+Guide</a:t>
            </a:r>
            <a:endParaRPr lang="en-US" sz="2000">
              <a:ea typeface="+mn-lt"/>
              <a:cs typeface="+mn-lt"/>
            </a:endParaRPr>
          </a:p>
          <a:p>
            <a:r>
              <a:rPr lang="en-US" sz="2800">
                <a:ea typeface="+mn-lt"/>
                <a:cs typeface="+mn-lt"/>
              </a:rPr>
              <a:t>Dryad Library Guide: </a:t>
            </a:r>
            <a:r>
              <a:rPr lang="en-US" sz="2000">
                <a:ea typeface="+mn-lt"/>
                <a:cs typeface="+mn-lt"/>
              </a:rPr>
              <a:t>https://guides.library.ttu.edu/dryad</a:t>
            </a:r>
            <a:endParaRPr lang="en-US" sz="2000"/>
          </a:p>
        </p:txBody>
      </p:sp>
    </p:spTree>
    <p:extLst>
      <p:ext uri="{BB962C8B-B14F-4D97-AF65-F5344CB8AC3E}">
        <p14:creationId xmlns:p14="http://schemas.microsoft.com/office/powerpoint/2010/main" val="12679532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D1FCB-77E1-AFFF-0150-1A548B5E2693}"/>
              </a:ext>
            </a:extLst>
          </p:cNvPr>
          <p:cNvSpPr>
            <a:spLocks noGrp="1"/>
          </p:cNvSpPr>
          <p:nvPr>
            <p:ph type="title"/>
          </p:nvPr>
        </p:nvSpPr>
        <p:spPr/>
        <p:txBody>
          <a:bodyPr/>
          <a:lstStyle/>
          <a:p>
            <a:r>
              <a:rPr lang="en-US" dirty="0"/>
              <a:t>DMP Tool</a:t>
            </a:r>
          </a:p>
        </p:txBody>
      </p:sp>
      <p:sp>
        <p:nvSpPr>
          <p:cNvPr id="3" name="Content Placeholder 2">
            <a:extLst>
              <a:ext uri="{FF2B5EF4-FFF2-40B4-BE49-F238E27FC236}">
                <a16:creationId xmlns:a16="http://schemas.microsoft.com/office/drawing/2014/main" id="{BDBCACFC-E87A-A3FE-A0A3-1167B9A4F2B1}"/>
              </a:ext>
            </a:extLst>
          </p:cNvPr>
          <p:cNvSpPr>
            <a:spLocks noGrp="1"/>
          </p:cNvSpPr>
          <p:nvPr>
            <p:ph idx="1"/>
          </p:nvPr>
        </p:nvSpPr>
        <p:spPr/>
        <p:txBody>
          <a:bodyPr/>
          <a:lstStyle/>
          <a:p>
            <a:r>
              <a:rPr lang="en-US" sz="2000" dirty="0"/>
              <a:t>Helps researchers create data management plans.</a:t>
            </a:r>
          </a:p>
          <a:p>
            <a:r>
              <a:rPr lang="en-US" sz="2000" dirty="0"/>
              <a:t>Provides guidance from specific funders who require DMPs</a:t>
            </a:r>
          </a:p>
          <a:p>
            <a:r>
              <a:rPr lang="en-US" sz="2000" dirty="0"/>
              <a:t>Offers resources from participating institutions to help write DMPs for certain programs</a:t>
            </a:r>
          </a:p>
          <a:p>
            <a:r>
              <a:rPr lang="en-US" sz="2000" dirty="0"/>
              <a:t>Hosts examples of DMPs from researchers who have made theirs public</a:t>
            </a:r>
          </a:p>
          <a:p>
            <a:r>
              <a:rPr lang="en-US" sz="2000" dirty="0"/>
              <a:t>Able to invite collaborators to help edit and work on DMPs</a:t>
            </a:r>
          </a:p>
          <a:p>
            <a:r>
              <a:rPr lang="en-US" sz="2000" dirty="0"/>
              <a:t>Can create Test plans to see how the process works</a:t>
            </a:r>
          </a:p>
          <a:p>
            <a:r>
              <a:rPr lang="en-US" sz="2000" dirty="0"/>
              <a:t>Plans are saved indefinitely, unless removed by the researcher</a:t>
            </a:r>
          </a:p>
          <a:p>
            <a:pPr marL="0" indent="0">
              <a:buNone/>
            </a:pPr>
            <a:endParaRPr lang="en-US" dirty="0"/>
          </a:p>
        </p:txBody>
      </p:sp>
    </p:spTree>
    <p:extLst>
      <p:ext uri="{BB962C8B-B14F-4D97-AF65-F5344CB8AC3E}">
        <p14:creationId xmlns:p14="http://schemas.microsoft.com/office/powerpoint/2010/main" val="12372276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27A18-0D4F-4B72-BAF4-173D6C9CD9EE}"/>
              </a:ext>
            </a:extLst>
          </p:cNvPr>
          <p:cNvSpPr>
            <a:spLocks noGrp="1"/>
          </p:cNvSpPr>
          <p:nvPr>
            <p:ph type="title"/>
          </p:nvPr>
        </p:nvSpPr>
        <p:spPr>
          <a:xfrm>
            <a:off x="2341913" y="2784604"/>
            <a:ext cx="8911687" cy="1280890"/>
          </a:xfrm>
        </p:spPr>
        <p:txBody>
          <a:bodyPr/>
          <a:lstStyle/>
          <a:p>
            <a:pPr algn="ctr"/>
            <a:r>
              <a:rPr lang="en-US"/>
              <a:t>Questions?</a:t>
            </a:r>
          </a:p>
        </p:txBody>
      </p:sp>
    </p:spTree>
    <p:extLst>
      <p:ext uri="{BB962C8B-B14F-4D97-AF65-F5344CB8AC3E}">
        <p14:creationId xmlns:p14="http://schemas.microsoft.com/office/powerpoint/2010/main" val="30342767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3B82-5BDD-48EC-92F4-3C49104E22C3}"/>
              </a:ext>
            </a:extLst>
          </p:cNvPr>
          <p:cNvSpPr>
            <a:spLocks noGrp="1"/>
          </p:cNvSpPr>
          <p:nvPr>
            <p:ph type="title"/>
          </p:nvPr>
        </p:nvSpPr>
        <p:spPr/>
        <p:txBody>
          <a:bodyPr/>
          <a:lstStyle/>
          <a:p>
            <a:pPr algn="ctr"/>
            <a:r>
              <a:rPr lang="en-US"/>
              <a:t>Thank You!</a:t>
            </a:r>
          </a:p>
        </p:txBody>
      </p:sp>
      <p:sp>
        <p:nvSpPr>
          <p:cNvPr id="3" name="Content Placeholder 2">
            <a:extLst>
              <a:ext uri="{FF2B5EF4-FFF2-40B4-BE49-F238E27FC236}">
                <a16:creationId xmlns:a16="http://schemas.microsoft.com/office/drawing/2014/main" id="{6800B82B-5388-4E7F-8453-7502EB7009C8}"/>
              </a:ext>
            </a:extLst>
          </p:cNvPr>
          <p:cNvSpPr>
            <a:spLocks noGrp="1"/>
          </p:cNvSpPr>
          <p:nvPr>
            <p:ph idx="1"/>
          </p:nvPr>
        </p:nvSpPr>
        <p:spPr/>
        <p:txBody>
          <a:bodyPr vert="horz" lIns="91440" tIns="45720" rIns="91440" bIns="45720" rtlCol="0" anchor="t">
            <a:normAutofit/>
          </a:bodyPr>
          <a:lstStyle/>
          <a:p>
            <a:r>
              <a:rPr lang="en-US" sz="2800"/>
              <a:t>Matthew </a:t>
            </a:r>
            <a:r>
              <a:rPr lang="en-US" sz="2800" err="1"/>
              <a:t>McEniry</a:t>
            </a:r>
            <a:r>
              <a:rPr lang="en-US" sz="2800"/>
              <a:t>, </a:t>
            </a:r>
            <a:r>
              <a:rPr lang="en-US" sz="2800">
                <a:hlinkClick r:id="rId2"/>
              </a:rPr>
              <a:t>matthew.mceniry@ttu.edu</a:t>
            </a:r>
            <a:endParaRPr lang="en-US" sz="2800"/>
          </a:p>
          <a:p>
            <a:r>
              <a:rPr lang="en-US" sz="2800">
                <a:hlinkClick r:id="rId3"/>
              </a:rPr>
              <a:t>http://guides.library.ttu.edu/datamanagement</a:t>
            </a:r>
            <a:endParaRPr lang="en-US" sz="2800"/>
          </a:p>
          <a:p>
            <a:pPr marL="0" indent="0">
              <a:buNone/>
            </a:pPr>
            <a:endParaRPr lang="en-US"/>
          </a:p>
        </p:txBody>
      </p:sp>
    </p:spTree>
    <p:extLst>
      <p:ext uri="{BB962C8B-B14F-4D97-AF65-F5344CB8AC3E}">
        <p14:creationId xmlns:p14="http://schemas.microsoft.com/office/powerpoint/2010/main" val="2396738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424085"/>
            <a:ext cx="8911687" cy="1280890"/>
          </a:xfrm>
        </p:spPr>
        <p:txBody>
          <a:bodyPr/>
          <a:lstStyle/>
          <a:p>
            <a:r>
              <a:rPr lang="en-US"/>
              <a:t>What are “data”?</a:t>
            </a:r>
          </a:p>
        </p:txBody>
      </p:sp>
      <p:sp>
        <p:nvSpPr>
          <p:cNvPr id="7" name="TextBox 6">
            <a:extLst>
              <a:ext uri="{FF2B5EF4-FFF2-40B4-BE49-F238E27FC236}">
                <a16:creationId xmlns:a16="http://schemas.microsoft.com/office/drawing/2014/main" id="{6EA30925-342E-4854-9DDA-B8902823FCDE}"/>
              </a:ext>
            </a:extLst>
          </p:cNvPr>
          <p:cNvSpPr txBox="1"/>
          <p:nvPr/>
        </p:nvSpPr>
        <p:spPr>
          <a:xfrm>
            <a:off x="1695449" y="1552575"/>
            <a:ext cx="10029825" cy="3139321"/>
          </a:xfrm>
          <a:prstGeom prst="rect">
            <a:avLst/>
          </a:prstGeom>
          <a:noFill/>
        </p:spPr>
        <p:txBody>
          <a:bodyPr wrap="square" rtlCol="0">
            <a:spAutoFit/>
          </a:bodyPr>
          <a:lstStyle/>
          <a:p>
            <a:r>
              <a:rPr lang="en-US" sz="2000" b="1" u="sng"/>
              <a:t>Natural/Physical Sciences</a:t>
            </a:r>
            <a:r>
              <a:rPr lang="en-US" sz="2000"/>
              <a:t>	</a:t>
            </a:r>
            <a:r>
              <a:rPr lang="en-US" sz="2000" b="1" u="sng"/>
              <a:t>Social Sciences</a:t>
            </a:r>
            <a:r>
              <a:rPr lang="en-US" sz="2000"/>
              <a:t>	</a:t>
            </a:r>
            <a:r>
              <a:rPr lang="en-US" sz="2000" b="1" u="sng"/>
              <a:t>Humanities</a:t>
            </a:r>
          </a:p>
          <a:p>
            <a:endParaRPr lang="en-US" sz="2000"/>
          </a:p>
          <a:p>
            <a:r>
              <a:rPr lang="en-US" sz="2000"/>
              <a:t>Observational			Qualitative		Raw</a:t>
            </a:r>
          </a:p>
          <a:p>
            <a:endParaRPr lang="en-US" sz="2000"/>
          </a:p>
          <a:p>
            <a:r>
              <a:rPr lang="en-US" sz="2000"/>
              <a:t>Experimental			Quantitative		Interpretive/Derived</a:t>
            </a:r>
          </a:p>
          <a:p>
            <a:endParaRPr lang="en-US" sz="2000"/>
          </a:p>
          <a:p>
            <a:r>
              <a:rPr lang="en-US" sz="2000"/>
              <a:t>Simulation						</a:t>
            </a:r>
          </a:p>
          <a:p>
            <a:endParaRPr lang="en-US" sz="2000"/>
          </a:p>
          <a:p>
            <a:r>
              <a:rPr lang="en-US" sz="2000"/>
              <a:t>Compiled</a:t>
            </a:r>
          </a:p>
          <a:p>
            <a:endParaRPr lang="en-US"/>
          </a:p>
        </p:txBody>
      </p:sp>
    </p:spTree>
    <p:extLst>
      <p:ext uri="{BB962C8B-B14F-4D97-AF65-F5344CB8AC3E}">
        <p14:creationId xmlns:p14="http://schemas.microsoft.com/office/powerpoint/2010/main" val="3942341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424085"/>
            <a:ext cx="8911687" cy="1280890"/>
          </a:xfrm>
        </p:spPr>
        <p:txBody>
          <a:bodyPr/>
          <a:lstStyle/>
          <a:p>
            <a:r>
              <a:rPr lang="en-US"/>
              <a:t>National Science Foundation</a:t>
            </a:r>
          </a:p>
        </p:txBody>
      </p:sp>
      <p:sp>
        <p:nvSpPr>
          <p:cNvPr id="3" name="Content Placeholder 2"/>
          <p:cNvSpPr>
            <a:spLocks noGrp="1"/>
          </p:cNvSpPr>
          <p:nvPr>
            <p:ph idx="1"/>
          </p:nvPr>
        </p:nvSpPr>
        <p:spPr>
          <a:xfrm>
            <a:off x="2592925" y="1495424"/>
            <a:ext cx="8915400" cy="5362576"/>
          </a:xfrm>
        </p:spPr>
        <p:txBody>
          <a:bodyPr>
            <a:normAutofit/>
          </a:bodyPr>
          <a:lstStyle/>
          <a:p>
            <a:pPr lvl="1"/>
            <a:r>
              <a:rPr lang="en-US" sz="2800"/>
              <a:t>“…</a:t>
            </a:r>
            <a:r>
              <a:rPr lang="en-US" sz="2800" b="1"/>
              <a:t>determined by the community of interest</a:t>
            </a:r>
            <a:r>
              <a:rPr lang="en-US" sz="2800"/>
              <a:t> through the process of peer review and program management. This may include, but is not limited to: data, publications, samples, </a:t>
            </a:r>
            <a:r>
              <a:rPr lang="en-US" sz="2800" b="1"/>
              <a:t>physical collections, </a:t>
            </a:r>
            <a:r>
              <a:rPr lang="en-US" sz="2800"/>
              <a:t>software and models.”</a:t>
            </a:r>
          </a:p>
          <a:p>
            <a:pPr lvl="1"/>
            <a:endParaRPr lang="en-US"/>
          </a:p>
          <a:p>
            <a:pPr lvl="1"/>
            <a:endParaRPr lang="en-US"/>
          </a:p>
          <a:p>
            <a:pPr lvl="1"/>
            <a:endParaRPr lang="en-US"/>
          </a:p>
          <a:p>
            <a:pPr lvl="1"/>
            <a:endParaRPr lang="en-US"/>
          </a:p>
          <a:p>
            <a:pPr lvl="1"/>
            <a:endParaRPr lang="en-US"/>
          </a:p>
          <a:p>
            <a:pPr lvl="1"/>
            <a:endParaRPr lang="en-US"/>
          </a:p>
          <a:p>
            <a:pPr lvl="1"/>
            <a:endParaRPr lang="en-US"/>
          </a:p>
          <a:p>
            <a:pPr marL="3200400" lvl="7" indent="0">
              <a:buNone/>
            </a:pPr>
            <a:r>
              <a:rPr lang="en-US"/>
              <a:t>	From FAQs: </a:t>
            </a:r>
            <a:r>
              <a:rPr lang="en-US">
                <a:hlinkClick r:id="rId3"/>
              </a:rPr>
              <a:t>https://www.nsf.gov/bfa/dias/policy/dmpfaqs.jsp#1</a:t>
            </a:r>
            <a:r>
              <a:rPr lang="en-US"/>
              <a:t> </a:t>
            </a:r>
          </a:p>
        </p:txBody>
      </p:sp>
    </p:spTree>
    <p:extLst>
      <p:ext uri="{BB962C8B-B14F-4D97-AF65-F5344CB8AC3E}">
        <p14:creationId xmlns:p14="http://schemas.microsoft.com/office/powerpoint/2010/main" val="666047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National Endowment for the Humanities	</a:t>
            </a:r>
          </a:p>
        </p:txBody>
      </p:sp>
      <p:sp>
        <p:nvSpPr>
          <p:cNvPr id="3" name="Content Placeholder 2"/>
          <p:cNvSpPr>
            <a:spLocks noGrp="1"/>
          </p:cNvSpPr>
          <p:nvPr>
            <p:ph idx="1"/>
          </p:nvPr>
        </p:nvSpPr>
        <p:spPr>
          <a:xfrm>
            <a:off x="1916674" y="2737396"/>
            <a:ext cx="3687713" cy="3911054"/>
          </a:xfrm>
        </p:spPr>
        <p:txBody>
          <a:bodyPr numCol="1">
            <a:normAutofit lnSpcReduction="10000"/>
          </a:bodyPr>
          <a:lstStyle/>
          <a:p>
            <a:pPr marL="457200" lvl="1" indent="0">
              <a:buNone/>
            </a:pPr>
            <a:r>
              <a:rPr lang="en-US" b="1"/>
              <a:t>Includes: </a:t>
            </a:r>
          </a:p>
          <a:p>
            <a:pPr lvl="1"/>
            <a:r>
              <a:rPr lang="en-US" sz="2000"/>
              <a:t>citations</a:t>
            </a:r>
          </a:p>
          <a:p>
            <a:pPr lvl="1"/>
            <a:r>
              <a:rPr lang="en-US" sz="2000"/>
              <a:t>software code</a:t>
            </a:r>
          </a:p>
          <a:p>
            <a:pPr lvl="1"/>
            <a:r>
              <a:rPr lang="en-US" sz="2000"/>
              <a:t>algorithms</a:t>
            </a:r>
          </a:p>
          <a:p>
            <a:pPr lvl="1"/>
            <a:r>
              <a:rPr lang="en-US" sz="2000"/>
              <a:t>digital tools</a:t>
            </a:r>
          </a:p>
          <a:p>
            <a:pPr lvl="1"/>
            <a:r>
              <a:rPr lang="en-US" sz="2000"/>
              <a:t>documentation</a:t>
            </a:r>
          </a:p>
          <a:p>
            <a:pPr lvl="1"/>
            <a:r>
              <a:rPr lang="en-US" sz="2000"/>
              <a:t>databases</a:t>
            </a:r>
          </a:p>
          <a:p>
            <a:pPr lvl="1"/>
            <a:r>
              <a:rPr lang="en-US" sz="2000"/>
              <a:t>geospatial coordinates </a:t>
            </a:r>
          </a:p>
          <a:p>
            <a:pPr lvl="1"/>
            <a:r>
              <a:rPr lang="en-US" sz="2000"/>
              <a:t>reports and articles</a:t>
            </a:r>
          </a:p>
        </p:txBody>
      </p:sp>
      <p:sp>
        <p:nvSpPr>
          <p:cNvPr id="5" name="Rectangle 4"/>
          <p:cNvSpPr/>
          <p:nvPr/>
        </p:nvSpPr>
        <p:spPr>
          <a:xfrm>
            <a:off x="2152650" y="1802489"/>
            <a:ext cx="7886701" cy="830997"/>
          </a:xfrm>
          <a:prstGeom prst="rect">
            <a:avLst/>
          </a:prstGeom>
        </p:spPr>
        <p:txBody>
          <a:bodyPr wrap="square">
            <a:spAutoFit/>
          </a:bodyPr>
          <a:lstStyle/>
          <a:p>
            <a:r>
              <a:rPr lang="en-US" sz="2400"/>
              <a:t>“…materials generated or collected during the course of conducting research.” </a:t>
            </a:r>
          </a:p>
        </p:txBody>
      </p:sp>
      <p:sp>
        <p:nvSpPr>
          <p:cNvPr id="6" name="Rectangle 5"/>
          <p:cNvSpPr/>
          <p:nvPr/>
        </p:nvSpPr>
        <p:spPr>
          <a:xfrm>
            <a:off x="6017343" y="2737395"/>
            <a:ext cx="4159044" cy="3416320"/>
          </a:xfrm>
          <a:prstGeom prst="rect">
            <a:avLst/>
          </a:prstGeom>
        </p:spPr>
        <p:txBody>
          <a:bodyPr wrap="square">
            <a:spAutoFit/>
          </a:bodyPr>
          <a:lstStyle/>
          <a:p>
            <a:r>
              <a:rPr lang="en-US" sz="2400" b="1"/>
              <a:t>Excludes:</a:t>
            </a:r>
          </a:p>
          <a:p>
            <a:pPr marL="342900" indent="-342900">
              <a:buClr>
                <a:schemeClr val="accent1"/>
              </a:buClr>
              <a:buFont typeface="Wingdings 3" panose="05040102010807070707" pitchFamily="18" charset="2"/>
              <a:buChar char="´"/>
            </a:pPr>
            <a:r>
              <a:rPr lang="en-US" sz="2400"/>
              <a:t>preliminary analyses</a:t>
            </a:r>
          </a:p>
          <a:p>
            <a:pPr marL="342900" indent="-342900">
              <a:buClr>
                <a:schemeClr val="accent1"/>
              </a:buClr>
              <a:buFont typeface="Wingdings 3" panose="05040102010807070707" pitchFamily="18" charset="2"/>
              <a:buChar char="´"/>
            </a:pPr>
            <a:r>
              <a:rPr lang="en-US" sz="2400"/>
              <a:t>drafts of papers</a:t>
            </a:r>
          </a:p>
          <a:p>
            <a:pPr marL="342900" indent="-342900">
              <a:buClr>
                <a:schemeClr val="accent1"/>
              </a:buClr>
              <a:buFont typeface="Wingdings 3" panose="05040102010807070707" pitchFamily="18" charset="2"/>
              <a:buChar char="´"/>
            </a:pPr>
            <a:r>
              <a:rPr lang="en-US" sz="2400"/>
              <a:t>plans for future research</a:t>
            </a:r>
          </a:p>
          <a:p>
            <a:pPr marL="342900" indent="-342900">
              <a:buClr>
                <a:schemeClr val="accent1"/>
              </a:buClr>
              <a:buFont typeface="Wingdings 3" panose="05040102010807070707" pitchFamily="18" charset="2"/>
              <a:buChar char="´"/>
            </a:pPr>
            <a:r>
              <a:rPr lang="en-US" sz="2400"/>
              <a:t>peer review assessments</a:t>
            </a:r>
          </a:p>
          <a:p>
            <a:pPr marL="342900" indent="-342900">
              <a:buClr>
                <a:schemeClr val="accent1"/>
              </a:buClr>
              <a:buFont typeface="Wingdings 3" panose="05040102010807070707" pitchFamily="18" charset="2"/>
              <a:buChar char="´"/>
            </a:pPr>
            <a:r>
              <a:rPr lang="en-US" sz="2400"/>
              <a:t>communications </a:t>
            </a:r>
          </a:p>
          <a:p>
            <a:pPr marL="342900" indent="-342900">
              <a:buClr>
                <a:schemeClr val="accent1"/>
              </a:buClr>
              <a:buFont typeface="Wingdings 3" panose="05040102010807070707" pitchFamily="18" charset="2"/>
              <a:buChar char="´"/>
            </a:pPr>
            <a:r>
              <a:rPr lang="en-US" sz="2400"/>
              <a:t>confidential materials</a:t>
            </a:r>
          </a:p>
          <a:p>
            <a:pPr marL="342900" indent="-342900">
              <a:buClr>
                <a:schemeClr val="accent1"/>
              </a:buClr>
              <a:buFont typeface="Wingdings 3" panose="05040102010807070707" pitchFamily="18" charset="2"/>
              <a:buChar char="´"/>
            </a:pPr>
            <a:r>
              <a:rPr lang="en-US" sz="2400"/>
              <a:t>information violating privacy</a:t>
            </a:r>
          </a:p>
        </p:txBody>
      </p:sp>
      <p:sp>
        <p:nvSpPr>
          <p:cNvPr id="4" name="Rectangle 3"/>
          <p:cNvSpPr/>
          <p:nvPr/>
        </p:nvSpPr>
        <p:spPr>
          <a:xfrm>
            <a:off x="2597267" y="6522681"/>
            <a:ext cx="7926354" cy="646331"/>
          </a:xfrm>
          <a:prstGeom prst="rect">
            <a:avLst/>
          </a:prstGeom>
        </p:spPr>
        <p:txBody>
          <a:bodyPr wrap="square">
            <a:spAutoFit/>
          </a:bodyPr>
          <a:lstStyle/>
          <a:p>
            <a:pPr algn="r"/>
            <a:r>
              <a:rPr lang="en-US"/>
              <a:t>From: </a:t>
            </a:r>
            <a:r>
              <a:rPr lang="en-US">
                <a:hlinkClick r:id="rId3"/>
              </a:rPr>
              <a:t>http://www.neh.gov/files/grants/data_management_plans_2016.pdf</a:t>
            </a:r>
            <a:r>
              <a:rPr lang="en-US"/>
              <a:t>    </a:t>
            </a:r>
          </a:p>
        </p:txBody>
      </p:sp>
    </p:spTree>
    <p:extLst>
      <p:ext uri="{BB962C8B-B14F-4D97-AF65-F5344CB8AC3E}">
        <p14:creationId xmlns:p14="http://schemas.microsoft.com/office/powerpoint/2010/main" val="926010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3324" y="662210"/>
            <a:ext cx="8911687" cy="1280890"/>
          </a:xfrm>
        </p:spPr>
        <p:txBody>
          <a:bodyPr>
            <a:normAutofit/>
          </a:bodyPr>
          <a:lstStyle/>
          <a:p>
            <a:br>
              <a:rPr lang="en-US"/>
            </a:br>
            <a:endParaRPr lang="en-US"/>
          </a:p>
        </p:txBody>
      </p:sp>
      <p:sp>
        <p:nvSpPr>
          <p:cNvPr id="3" name="Content Placeholder 2"/>
          <p:cNvSpPr>
            <a:spLocks noGrp="1"/>
          </p:cNvSpPr>
          <p:nvPr>
            <p:ph idx="1"/>
          </p:nvPr>
        </p:nvSpPr>
        <p:spPr>
          <a:xfrm>
            <a:off x="3586440" y="514349"/>
            <a:ext cx="8370887" cy="5857875"/>
          </a:xfrm>
        </p:spPr>
        <p:txBody>
          <a:bodyPr>
            <a:normAutofit/>
          </a:bodyPr>
          <a:lstStyle/>
          <a:p>
            <a:pPr marL="0" indent="0" algn="ctr">
              <a:buNone/>
            </a:pPr>
            <a:r>
              <a:rPr lang="en-US" sz="2800" b="1"/>
              <a:t>Why should I care?</a:t>
            </a:r>
          </a:p>
          <a:p>
            <a:pPr marL="0" indent="0" algn="ctr">
              <a:buNone/>
            </a:pPr>
            <a:endParaRPr lang="en-US" sz="2800"/>
          </a:p>
          <a:p>
            <a:pPr marL="0" indent="0" algn="ctr">
              <a:buNone/>
            </a:pPr>
            <a:r>
              <a:rPr lang="en-US" sz="2800"/>
              <a:t>Save time and money</a:t>
            </a:r>
          </a:p>
          <a:p>
            <a:pPr marL="0" indent="0" algn="ctr">
              <a:buNone/>
            </a:pPr>
            <a:endParaRPr lang="en-US" sz="2800"/>
          </a:p>
          <a:p>
            <a:pPr marL="0" indent="0" algn="ctr">
              <a:buNone/>
            </a:pPr>
            <a:r>
              <a:rPr lang="en-US" sz="2800"/>
              <a:t>Maximize your impact</a:t>
            </a:r>
          </a:p>
          <a:p>
            <a:pPr marL="0" indent="0" algn="ctr">
              <a:buNone/>
            </a:pPr>
            <a:endParaRPr lang="en-US" sz="2800"/>
          </a:p>
          <a:p>
            <a:pPr marL="0" indent="0" algn="ctr">
              <a:buNone/>
            </a:pPr>
            <a:r>
              <a:rPr lang="en-US" sz="2800"/>
              <a:t>Allow for data reuse</a:t>
            </a:r>
          </a:p>
          <a:p>
            <a:pPr marL="0" indent="0" algn="ctr">
              <a:buNone/>
            </a:pPr>
            <a:endParaRPr lang="en-US" sz="2800"/>
          </a:p>
          <a:p>
            <a:pPr marL="0" indent="0" algn="ctr">
              <a:buNone/>
            </a:pPr>
            <a:r>
              <a:rPr lang="en-US" sz="2800"/>
              <a:t>Do better research</a:t>
            </a:r>
          </a:p>
          <a:p>
            <a:pPr marL="0" indent="0" algn="ctr">
              <a:buNone/>
            </a:pPr>
            <a:endParaRPr lang="en-US" sz="2800"/>
          </a:p>
        </p:txBody>
      </p:sp>
      <p:pic>
        <p:nvPicPr>
          <p:cNvPr id="4" name="Picture 3">
            <a:extLst>
              <a:ext uri="{FF2B5EF4-FFF2-40B4-BE49-F238E27FC236}">
                <a16:creationId xmlns:a16="http://schemas.microsoft.com/office/drawing/2014/main" id="{D214920C-A3FC-4976-998F-CF45E575E5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673" y="1135646"/>
            <a:ext cx="4727851" cy="5591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5304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6905122" y="832814"/>
            <a:ext cx="3399021" cy="2467982"/>
            <a:chOff x="-369110" y="4525921"/>
            <a:chExt cx="4671236" cy="3184782"/>
          </a:xfrm>
        </p:grpSpPr>
        <p:pic>
          <p:nvPicPr>
            <p:cNvPr id="5" name="Picture 15" descr="Screen Shot 2014-10-27 at 3.22.29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9139" y="5595305"/>
              <a:ext cx="1341437" cy="85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Screen Shot 2014-10-27 at 3.24.25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00899" y="4803577"/>
              <a:ext cx="13970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Screen Shot 2014-10-27 at 3.33.46 PM.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9110" y="6889763"/>
              <a:ext cx="172085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descr="Screen Shot 2014-10-27 at 2.55.56 P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78188" y="6016230"/>
              <a:ext cx="16764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0" descr="Screen Shot 2014-10-27 at 2.57.12 PM.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52638" y="6878853"/>
              <a:ext cx="22494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descr="Screen Shot 2014-10-27 at 3.01.16 PM.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49238" y="4525921"/>
              <a:ext cx="20685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2"/>
          <p:cNvSpPr>
            <a:spLocks noChangeArrowheads="1"/>
          </p:cNvSpPr>
          <p:nvPr/>
        </p:nvSpPr>
        <p:spPr bwMode="auto">
          <a:xfrm>
            <a:off x="8175854" y="4997489"/>
            <a:ext cx="3605275" cy="1378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indent="-3429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114300" lvl="1" indent="0" algn="r">
              <a:lnSpc>
                <a:spcPct val="95000"/>
              </a:lnSpc>
              <a:spcBef>
                <a:spcPct val="0"/>
              </a:spcBef>
              <a:spcAft>
                <a:spcPts val="1200"/>
              </a:spcAft>
              <a:buClr>
                <a:srgbClr val="333333"/>
              </a:buClr>
              <a:buNone/>
            </a:pPr>
            <a:r>
              <a:rPr lang="en-US" altLang="en-US" sz="4400" b="1">
                <a:solidFill>
                  <a:srgbClr val="333333"/>
                </a:solidFill>
                <a:latin typeface="+mj-lt"/>
                <a:ea typeface="ＭＳ Ｐゴシック" panose="020B0600070205080204" pitchFamily="34" charset="-128"/>
              </a:rPr>
              <a:t>It’s required</a:t>
            </a:r>
            <a:r>
              <a:rPr lang="en-US" altLang="en-US" sz="4400" b="1">
                <a:solidFill>
                  <a:srgbClr val="333333"/>
                </a:solidFill>
                <a:latin typeface="+mn-lt"/>
                <a:ea typeface="ＭＳ Ｐゴシック" panose="020B0600070205080204" pitchFamily="34" charset="-128"/>
              </a:rPr>
              <a:t>.</a:t>
            </a:r>
          </a:p>
        </p:txBody>
      </p:sp>
      <p:sp>
        <p:nvSpPr>
          <p:cNvPr id="28" name="Title 27"/>
          <p:cNvSpPr>
            <a:spLocks noGrp="1"/>
          </p:cNvSpPr>
          <p:nvPr>
            <p:ph type="title"/>
          </p:nvPr>
        </p:nvSpPr>
        <p:spPr/>
        <p:txBody>
          <a:bodyPr/>
          <a:lstStyle/>
          <a:p>
            <a:r>
              <a:rPr lang="en-US" b="1"/>
              <a:t>Why else?</a:t>
            </a:r>
          </a:p>
        </p:txBody>
      </p:sp>
      <p:grpSp>
        <p:nvGrpSpPr>
          <p:cNvPr id="30" name="Group 29"/>
          <p:cNvGrpSpPr/>
          <p:nvPr/>
        </p:nvGrpSpPr>
        <p:grpSpPr>
          <a:xfrm>
            <a:off x="1759848" y="365126"/>
            <a:ext cx="5226014" cy="6182090"/>
            <a:chOff x="251577" y="311887"/>
            <a:chExt cx="5226014" cy="6182090"/>
          </a:xfrm>
        </p:grpSpPr>
        <p:pic>
          <p:nvPicPr>
            <p:cNvPr id="16" name="Picture 12"/>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47856" y="1278565"/>
              <a:ext cx="1114969" cy="111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7"/>
            <p:cNvGrpSpPr>
              <a:grpSpLocks/>
            </p:cNvGrpSpPr>
            <p:nvPr/>
          </p:nvGrpSpPr>
          <p:grpSpPr bwMode="auto">
            <a:xfrm>
              <a:off x="316780" y="3603220"/>
              <a:ext cx="1879905" cy="1325032"/>
              <a:chOff x="477666" y="-734957"/>
              <a:chExt cx="1825247" cy="1286159"/>
            </a:xfrm>
          </p:grpSpPr>
          <p:pic>
            <p:nvPicPr>
              <p:cNvPr id="25"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7666" y="-734957"/>
                <a:ext cx="1166396" cy="947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2937" y="174987"/>
                <a:ext cx="1569976" cy="376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1" name="Picture 25"/>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51577" y="5228312"/>
              <a:ext cx="1256631" cy="1265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https://sparcdev.s3.amazonaws.com/uploads/agency/logo/12/DOE_logo.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37858" y="2389682"/>
              <a:ext cx="1092682" cy="10813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sparcdev.s3.amazonaws.com/uploads/agency/logo/5/NASA_logo.svg.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818536" y="2576852"/>
              <a:ext cx="1224194" cy="101339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sparcdev.s3.amazonaws.com/uploads/agency/logo/11/2000px-US-DeptOfEducation-Seal.svg__1_.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39241" y="1616236"/>
              <a:ext cx="1081301" cy="108130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sparcdev.s3.amazonaws.com/uploads/agency/logo/10/United_States_Department_of_Defense_Seal.svg.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292622" y="5033808"/>
              <a:ext cx="1116892" cy="111577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s://sparcdev.s3.amazonaws.com/uploads/agency/logo/18/2000px-NSF.svg.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220960" y="311887"/>
              <a:ext cx="1256631" cy="1256631"/>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s://sparcdev.s3.amazonaws.com/uploads/agency/logo/9/1280px-US_CDC_logo.svg.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553708" y="3629024"/>
              <a:ext cx="1029744" cy="77552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p:cNvGrpSpPr/>
          <p:nvPr/>
        </p:nvGrpSpPr>
        <p:grpSpPr>
          <a:xfrm>
            <a:off x="5296258" y="3897385"/>
            <a:ext cx="4244648" cy="1781333"/>
            <a:chOff x="4945462" y="3743661"/>
            <a:chExt cx="4244648" cy="1781333"/>
          </a:xfrm>
        </p:grpSpPr>
        <p:pic>
          <p:nvPicPr>
            <p:cNvPr id="22" name="Picture 26"/>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5853023" y="4137389"/>
              <a:ext cx="2024354" cy="91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353753" y="3743661"/>
              <a:ext cx="1434462" cy="560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Picture 16" descr="Wellcome Trust"/>
            <p:cNvPicPr>
              <a:picLocks noChangeAspect="1" noChangeArrowheads="1"/>
            </p:cNvPicPr>
            <p:nvPr/>
          </p:nvPicPr>
          <p:blipFill rotWithShape="1">
            <a:blip r:embed="rId21">
              <a:extLst>
                <a:ext uri="{28A0092B-C50C-407E-A947-70E740481C1C}">
                  <a14:useLocalDpi xmlns:a14="http://schemas.microsoft.com/office/drawing/2010/main" val="0"/>
                </a:ext>
              </a:extLst>
            </a:blip>
            <a:srcRect r="60850" b="2803"/>
            <a:stretch/>
          </p:blipFill>
          <p:spPr bwMode="auto">
            <a:xfrm>
              <a:off x="7340523" y="5145416"/>
              <a:ext cx="1849587" cy="37957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3"/>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945462" y="4479076"/>
              <a:ext cx="865945" cy="9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320326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Data Management For Researchers&amp;quot;&quot;/&gt;&lt;property id=&quot;20307&quot; value=&quot;256&quot;/&gt;&lt;/object&gt;&lt;object type=&quot;3&quot; unique_id=&quot;10004&quot;&gt;&lt;property id=&quot;20148&quot; value=&quot;5&quot;/&gt;&lt;property id=&quot;20300&quot; value=&quot;Slide 3 - &amp;quot;What is Data Management&amp;quot;&quot;/&gt;&lt;property id=&quot;20307&quot; value=&quot;257&quot;/&gt;&lt;/object&gt;&lt;object type=&quot;3&quot; unique_id=&quot;10006&quot;&gt;&lt;property id=&quot;20148&quot; value=&quot;5&quot;/&gt;&lt;property id=&quot;20300&quot; value=&quot;Slide 20 - &amp;quot;From the Agencies&amp;quot;&quot;/&gt;&lt;property id=&quot;20307&quot; value=&quot;259&quot;/&gt;&lt;/object&gt;&lt;object type=&quot;3&quot; unique_id=&quot;10144&quot;&gt;&lt;property id=&quot;20148&quot; value=&quot;5&quot;/&gt;&lt;property id=&quot;20300&quot; value=&quot;Slide 22 - &amp;quot;Types of Data Management Plans&amp;quot;&quot;/&gt;&lt;property id=&quot;20307&quot; value=&quot;266&quot;/&gt;&lt;/object&gt;&lt;object type=&quot;3&quot; unique_id=&quot;10145&quot;&gt;&lt;property id=&quot;20148&quot; value=&quot;5&quot;/&gt;&lt;property id=&quot;20300&quot; value=&quot;Slide 21 - &amp;quot;Components of a Data Management Plan&amp;quot;&quot;/&gt;&lt;property id=&quot;20307&quot; value=&quot;267&quot;/&gt;&lt;/object&gt;&lt;object type=&quot;3&quot; unique_id=&quot;10146&quot;&gt;&lt;property id=&quot;20148&quot; value=&quot;5&quot;/&gt;&lt;property id=&quot;20300&quot; value=&quot;Slide 24 - &amp;quot;Research Data Generated/Expected&amp;quot;&quot;/&gt;&lt;property id=&quot;20307&quot; value=&quot;268&quot;/&gt;&lt;/object&gt;&lt;object type=&quot;3&quot; unique_id=&quot;10147&quot;&gt;&lt;property id=&quot;20148&quot; value=&quot;5&quot;/&gt;&lt;property id=&quot;20300&quot; value=&quot;Slide 25 - &amp;quot;Data Formats&amp;quot;&quot;/&gt;&lt;property id=&quot;20307&quot; value=&quot;269&quot;/&gt;&lt;/object&gt;&lt;object type=&quot;3&quot; unique_id=&quot;10148&quot;&gt;&lt;property id=&quot;20148&quot; value=&quot;5&quot;/&gt;&lt;property id=&quot;20300&quot; value=&quot;Slide 28 - &amp;quot;Data Accessibility &amp;amp; Dissemination&amp;quot;&quot;/&gt;&lt;property id=&quot;20307&quot; value=&quot;270&quot;/&gt;&lt;/object&gt;&lt;object type=&quot;3&quot; unique_id=&quot;10149&quot;&gt;&lt;property id=&quot;20148&quot; value=&quot;5&quot;/&gt;&lt;property id=&quot;20300&quot; value=&quot;Slide 27 - &amp;quot;Storage and Preservation&amp;quot;&quot;/&gt;&lt;property id=&quot;20307&quot; value=&quot;271&quot;/&gt;&lt;/object&gt;&lt;object type=&quot;3&quot; unique_id=&quot;10150&quot;&gt;&lt;property id=&quot;20148&quot; value=&quot;5&quot;/&gt;&lt;property id=&quot;20300&quot; value=&quot;Slide 29 - &amp;quot;Additional Requirements&amp;quot;&quot;/&gt;&lt;property id=&quot;20307&quot; value=&quot;272&quot;/&gt;&lt;/object&gt;&lt;object type=&quot;3&quot; unique_id=&quot;10151&quot;&gt;&lt;property id=&quot;20148&quot; value=&quot;5&quot;/&gt;&lt;property id=&quot;20300&quot; value=&quot;Slide 30 - &amp;quot;Reporting&amp;quot;&quot;/&gt;&lt;property id=&quot;20307&quot; value=&quot;273&quot;/&gt;&lt;/object&gt;&lt;object type=&quot;3&quot; unique_id=&quot;10152&quot;&gt;&lt;property id=&quot;20148&quot; value=&quot;5&quot;/&gt;&lt;property id=&quot;20300&quot; value=&quot;Slide 31 - &amp;quot;TTU Library Resources&amp;quot;&quot;/&gt;&lt;property id=&quot;20307&quot; value=&quot;274&quot;/&gt;&lt;/object&gt;&lt;object type=&quot;3&quot; unique_id=&quot;10153&quot;&gt;&lt;property id=&quot;20148&quot; value=&quot;5&quot;/&gt;&lt;property id=&quot;20300&quot; value=&quot;Slide 32 - &amp;quot;Data Management Planning - Activity&amp;quot;&quot;/&gt;&lt;property id=&quot;20307&quot; value=&quot;275&quot;/&gt;&lt;/object&gt;&lt;object type=&quot;3&quot; unique_id=&quot;10252&quot;&gt;&lt;property id=&quot;20148&quot; value=&quot;5&quot;/&gt;&lt;property id=&quot;20300&quot; value=&quot;Slide 26 - &amp;quot;Preservation Formats&amp;quot;&quot;/&gt;&lt;property id=&quot;20307&quot; value=&quot;277&quot;/&gt;&lt;/object&gt;&lt;object type=&quot;3&quot; unique_id=&quot;10254&quot;&gt;&lt;property id=&quot;20148&quot; value=&quot;5&quot;/&gt;&lt;property id=&quot;20300&quot; value=&quot;Slide 37 - &amp;quot;Thank You!&amp;quot;&quot;/&gt;&lt;property id=&quot;20307&quot; value=&quot;278&quot;/&gt;&lt;/object&gt;&lt;object type=&quot;3&quot; unique_id=&quot;10683&quot;&gt;&lt;property id=&quot;20148&quot; value=&quot;5&quot;/&gt;&lt;property id=&quot;20300&quot; value=&quot;Slide 5 - &amp;quot;What are “data”?&amp;quot;&quot;/&gt;&lt;property id=&quot;20307&quot; value=&quot;279&quot;/&gt;&lt;/object&gt;&lt;object type=&quot;3&quot; unique_id=&quot;10684&quot;&gt;&lt;property id=&quot;20148&quot; value=&quot;5&quot;/&gt;&lt;property id=&quot;20300&quot; value=&quot;Slide 6 - &amp;quot;National Science Foundation&amp;quot;&quot;/&gt;&lt;property id=&quot;20307&quot; value=&quot;280&quot;/&gt;&lt;/object&gt;&lt;object type=&quot;3&quot; unique_id=&quot;10685&quot;&gt;&lt;property id=&quot;20148&quot; value=&quot;5&quot;/&gt;&lt;property id=&quot;20300&quot; value=&quot;Slide 7 - &amp;quot;National Endowment for the Humanities&amp;amp;#x09;&amp;quot;&quot;/&gt;&lt;property id=&quot;20307&quot; value=&quot;263&quot;/&gt;&lt;/object&gt;&lt;object type=&quot;3&quot; unique_id=&quot;10686&quot;&gt;&lt;property id=&quot;20148&quot; value=&quot;5&quot;/&gt;&lt;property id=&quot;20300&quot; value=&quot;Slide 8 - &amp;quot; &amp;quot;&quot;/&gt;&lt;property id=&quot;20307&quot; value=&quot;281&quot;/&gt;&lt;/object&gt;&lt;object type=&quot;3&quot; unique_id=&quot;10687&quot;&gt;&lt;property id=&quot;20148&quot; value=&quot;5&quot;/&gt;&lt;property id=&quot;20300&quot; value=&quot;Slide 9 - &amp;quot;Why else?&amp;quot;&quot;/&gt;&lt;property id=&quot;20307&quot; value=&quot;286&quot;/&gt;&lt;/object&gt;&lt;object type=&quot;3&quot; unique_id=&quot;10689&quot;&gt;&lt;property id=&quot;20148&quot; value=&quot;5&quot;/&gt;&lt;property id=&quot;20300&quot; value=&quot;Slide 19 - &amp;quot;Data Management Plans&amp;quot;&quot;/&gt;&lt;property id=&quot;20307&quot; value=&quot;287&quot;/&gt;&lt;/object&gt;&lt;object type=&quot;3&quot; unique_id=&quot;10690&quot;&gt;&lt;property id=&quot;20148&quot; value=&quot;5&quot;/&gt;&lt;property id=&quot;20300&quot; value=&quot;Slide 23 - &amp;quot; &amp;quot;&quot;/&gt;&lt;property id=&quot;20307&quot; value=&quot;283&quot;/&gt;&lt;/object&gt;&lt;object type=&quot;3&quot; unique_id=&quot;10691&quot;&gt;&lt;property id=&quot;20148&quot; value=&quot;5&quot;/&gt;&lt;property id=&quot;20300&quot; value=&quot;Slide 10 - &amp;quot; &amp;quot;&quot;/&gt;&lt;property id=&quot;20307&quot; value=&quot;284&quot;/&gt;&lt;/object&gt;&lt;object type=&quot;3&quot; unique_id=&quot;10692&quot;&gt;&lt;property id=&quot;20148&quot; value=&quot;5&quot;/&gt;&lt;property id=&quot;20300&quot; value=&quot;Slide 11 - &amp;quot; &amp;quot;&quot;/&gt;&lt;property id=&quot;20307&quot; value=&quot;285&quot;/&gt;&lt;/object&gt;&lt;object type=&quot;3&quot; unique_id=&quot;10693&quot;&gt;&lt;property id=&quot;20148&quot; value=&quot;5&quot;/&gt;&lt;property id=&quot;20300&quot; value=&quot;Slide 12&quot;/&gt;&lt;property id=&quot;20307&quot; value=&quot;292&quot;/&gt;&lt;/object&gt;&lt;object type=&quot;3&quot; unique_id=&quot;10694&quot;&gt;&lt;property id=&quot;20148&quot; value=&quot;5&quot;/&gt;&lt;property id=&quot;20300&quot; value=&quot;Slide 13 - &amp;quot;File Names&amp;quot;&quot;/&gt;&lt;property id=&quot;20307&quot; value=&quot;293&quot;/&gt;&lt;/object&gt;&lt;object type=&quot;3&quot; unique_id=&quot;10695&quot;&gt;&lt;property id=&quot;20148&quot; value=&quot;5&quot;/&gt;&lt;property id=&quot;20300&quot; value=&quot;Slide 14 - &amp;quot;File Formats&amp;quot;&quot;/&gt;&lt;property id=&quot;20307&quot; value=&quot;294&quot;/&gt;&lt;/object&gt;&lt;object type=&quot;3&quot; unique_id=&quot;10696&quot;&gt;&lt;property id=&quot;20148&quot; value=&quot;5&quot;/&gt;&lt;property id=&quot;20300&quot; value=&quot;Slide 15 - &amp;quot;Storage options&amp;quot;&quot;/&gt;&lt;property id=&quot;20307&quot; value=&quot;295&quot;/&gt;&lt;/object&gt;&lt;object type=&quot;3&quot; unique_id=&quot;10697&quot;&gt;&lt;property id=&quot;20148&quot; value=&quot;5&quot;/&gt;&lt;property id=&quot;20300&quot; value=&quot;Slide 16 - &amp;quot;Document, Document, Document&amp;quot;&quot;/&gt;&lt;property id=&quot;20307&quot; value=&quot;296&quot;/&gt;&lt;/object&gt;&lt;object type=&quot;3&quot; unique_id=&quot;10698&quot;&gt;&lt;property id=&quot;20148&quot; value=&quot;5&quot;/&gt;&lt;property id=&quot;20300&quot; value=&quot;Slide 17 - &amp;quot;Preservation and Access&amp;quot;&quot;/&gt;&lt;property id=&quot;20307&quot; value=&quot;297&quot;/&gt;&lt;/object&gt;&lt;object type=&quot;3&quot; unique_id=&quot;10699&quot;&gt;&lt;property id=&quot;20148&quot; value=&quot;5&quot;/&gt;&lt;property id=&quot;20300&quot; value=&quot;Slide 18&quot;/&gt;&lt;property id=&quot;20307&quot; value=&quot;298&quot;/&gt;&lt;/object&gt;&lt;object type=&quot;3&quot; unique_id=&quot;10906&quot;&gt;&lt;property id=&quot;20148&quot; value=&quot;5&quot;/&gt;&lt;property id=&quot;20300&quot; value=&quot;Slide 4 - &amp;quot;What are “data”? &amp;quot;&quot;/&gt;&lt;property id=&quot;20307&quot; value=&quot;260&quot;/&gt;&lt;/object&gt;&lt;object type=&quot;3&quot; unique_id=&quot;10908&quot;&gt;&lt;property id=&quot;20148&quot; value=&quot;5&quot;/&gt;&lt;property id=&quot;20300&quot; value=&quot;Slide 2 - &amp;quot;Presentation Roadmap&amp;quot;&quot;/&gt;&lt;property id=&quot;20307&quot; value=&quot;307&quot;/&gt;&lt;/object&gt;&lt;object type=&quot;3&quot; unique_id=&quot;10909&quot;&gt;&lt;property id=&quot;20148&quot; value=&quot;5&quot;/&gt;&lt;property id=&quot;20300&quot; value=&quot;Slide 33 - &amp;quot;Dataverse&amp;quot;&quot;/&gt;&lt;property id=&quot;20307&quot; value=&quot;299&quot;/&gt;&lt;/object&gt;&lt;object type=&quot;3&quot; unique_id=&quot;10910&quot;&gt;&lt;property id=&quot;20148&quot; value=&quot;5&quot;/&gt;&lt;property id=&quot;20300&quot; value=&quot;Slide 34 - &amp;quot;Dataverse Features&amp;quot;&quot;/&gt;&lt;property id=&quot;20307&quot; value=&quot;305&quot;/&gt;&lt;/object&gt;&lt;object type=&quot;3&quot; unique_id=&quot;10911&quot;&gt;&lt;property id=&quot;20148&quot; value=&quot;5&quot;/&gt;&lt;property id=&quot;20300&quot; value=&quot;Slide 35 - &amp;quot;Dataverse Training Session&amp;quot;&quot;/&gt;&lt;property id=&quot;20307&quot; value=&quot;306&quot;/&gt;&lt;/object&gt;&lt;object type=&quot;3&quot; unique_id=&quot;10912&quot;&gt;&lt;property id=&quot;20148&quot; value=&quot;5&quot;/&gt;&lt;property id=&quot;20300&quot; value=&quot;Slide 36 - &amp;quot;Questions?&amp;quot;&quot;/&gt;&lt;property id=&quot;20307&quot; value=&quot;301&quot;/&gt;&lt;/object&gt;&lt;/object&gt;&lt;object type=&quot;8&quot; unique_id=&quot;10022&quot;&gt;&lt;/object&gt;&lt;/object&gt;&lt;/database&gt;"/>
  <p:tag name="SECTOMILLISECCONVERTED" val="1"/>
</p:tagLst>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316</TotalTime>
  <Words>4045</Words>
  <Application>Microsoft Office PowerPoint</Application>
  <PresentationFormat>Widescreen</PresentationFormat>
  <Paragraphs>414</Paragraphs>
  <Slides>45</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Century Gothic</vt:lpstr>
      <vt:lpstr>Corbel</vt:lpstr>
      <vt:lpstr>Wingdings 3</vt:lpstr>
      <vt:lpstr>Wisp</vt:lpstr>
      <vt:lpstr>Data Management For Researchers </vt:lpstr>
      <vt:lpstr>Presentation Roadmap</vt:lpstr>
      <vt:lpstr>What is Data Management</vt:lpstr>
      <vt:lpstr>What are “data”? </vt:lpstr>
      <vt:lpstr>What are “data”?</vt:lpstr>
      <vt:lpstr>National Science Foundation</vt:lpstr>
      <vt:lpstr>National Endowment for the Humanities </vt:lpstr>
      <vt:lpstr> </vt:lpstr>
      <vt:lpstr>Why else?</vt:lpstr>
      <vt:lpstr>OSTP Issues Guidance to Make Federal Funded Research Freely Available Without Delay</vt:lpstr>
      <vt:lpstr> </vt:lpstr>
      <vt:lpstr> </vt:lpstr>
      <vt:lpstr>PowerPoint Presentation</vt:lpstr>
      <vt:lpstr>File Names</vt:lpstr>
      <vt:lpstr>File Formats</vt:lpstr>
      <vt:lpstr>Storage options</vt:lpstr>
      <vt:lpstr>Document, Document, Document</vt:lpstr>
      <vt:lpstr>Preservation and Access</vt:lpstr>
      <vt:lpstr>PowerPoint Presentation</vt:lpstr>
      <vt:lpstr>Data Management Plans</vt:lpstr>
      <vt:lpstr>From the Agencies</vt:lpstr>
      <vt:lpstr>Components of a Data Management Plan</vt:lpstr>
      <vt:lpstr>Types of Data Management Plans</vt:lpstr>
      <vt:lpstr>Research Data Generated/Expected</vt:lpstr>
      <vt:lpstr>Data Formats</vt:lpstr>
      <vt:lpstr>Preservation Formats</vt:lpstr>
      <vt:lpstr>Storage and Preservation</vt:lpstr>
      <vt:lpstr>Data Accessibility &amp; Dissemination</vt:lpstr>
      <vt:lpstr>Reporting</vt:lpstr>
      <vt:lpstr>NIH’s Data Management &amp; Sharing Plan (DMSP)</vt:lpstr>
      <vt:lpstr>NIH’s Scientific Data Definition</vt:lpstr>
      <vt:lpstr>Data Type</vt:lpstr>
      <vt:lpstr>Related Tools, Software and/or Code</vt:lpstr>
      <vt:lpstr>Standards</vt:lpstr>
      <vt:lpstr>Data Preservation, Access, and Associated Timelines</vt:lpstr>
      <vt:lpstr>Access, Distribution or Reuse Considerations</vt:lpstr>
      <vt:lpstr>Oversight of Data Management and Sharing</vt:lpstr>
      <vt:lpstr>TTU Dataverse Collection</vt:lpstr>
      <vt:lpstr>TTU Dataverse Collection Features</vt:lpstr>
      <vt:lpstr>Dryad</vt:lpstr>
      <vt:lpstr>Dryad Features</vt:lpstr>
      <vt:lpstr>TTU Library Resources</vt:lpstr>
      <vt:lpstr>DMP Tool</vt:lpstr>
      <vt:lpstr>Questions?</vt:lpstr>
      <vt:lpstr>Thank You!</vt:lpstr>
    </vt:vector>
  </TitlesOfParts>
  <Company>Texas Tech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Management Plan</dc:title>
  <dc:creator>Yang, Le</dc:creator>
  <cp:lastModifiedBy>Mceniry, Matthew</cp:lastModifiedBy>
  <cp:revision>1</cp:revision>
  <cp:lastPrinted>2018-06-26T18:29:02Z</cp:lastPrinted>
  <dcterms:created xsi:type="dcterms:W3CDTF">2015-05-21T19:17:37Z</dcterms:created>
  <dcterms:modified xsi:type="dcterms:W3CDTF">2023-05-24T20:29:49Z</dcterms:modified>
</cp:coreProperties>
</file>